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4"/>
  </p:handoutMasterIdLst>
  <p:sldIdLst>
    <p:sldId id="306" r:id="rId2"/>
    <p:sldId id="309" r:id="rId3"/>
    <p:sldId id="268" r:id="rId4"/>
    <p:sldId id="277" r:id="rId5"/>
    <p:sldId id="284" r:id="rId6"/>
    <p:sldId id="281" r:id="rId7"/>
    <p:sldId id="282" r:id="rId8"/>
    <p:sldId id="285" r:id="rId9"/>
    <p:sldId id="363" r:id="rId10"/>
    <p:sldId id="259" r:id="rId11"/>
    <p:sldId id="286" r:id="rId12"/>
    <p:sldId id="323" r:id="rId13"/>
    <p:sldId id="322" r:id="rId14"/>
    <p:sldId id="321" r:id="rId15"/>
    <p:sldId id="320" r:id="rId16"/>
    <p:sldId id="319" r:id="rId17"/>
    <p:sldId id="318" r:id="rId18"/>
    <p:sldId id="317" r:id="rId19"/>
    <p:sldId id="357" r:id="rId20"/>
    <p:sldId id="327" r:id="rId21"/>
    <p:sldId id="356" r:id="rId22"/>
    <p:sldId id="355" r:id="rId23"/>
    <p:sldId id="354" r:id="rId24"/>
    <p:sldId id="329" r:id="rId25"/>
    <p:sldId id="348" r:id="rId26"/>
    <p:sldId id="349" r:id="rId27"/>
    <p:sldId id="350" r:id="rId28"/>
    <p:sldId id="337" r:id="rId29"/>
    <p:sldId id="344" r:id="rId30"/>
    <p:sldId id="347" r:id="rId31"/>
    <p:sldId id="346" r:id="rId32"/>
    <p:sldId id="345" r:id="rId33"/>
    <p:sldId id="338" r:id="rId34"/>
    <p:sldId id="343" r:id="rId35"/>
    <p:sldId id="342" r:id="rId36"/>
    <p:sldId id="341" r:id="rId37"/>
    <p:sldId id="340" r:id="rId38"/>
    <p:sldId id="339" r:id="rId39"/>
    <p:sldId id="361" r:id="rId40"/>
    <p:sldId id="360" r:id="rId41"/>
    <p:sldId id="359" r:id="rId42"/>
    <p:sldId id="362" r:id="rId43"/>
    <p:sldId id="324" r:id="rId44"/>
    <p:sldId id="265" r:id="rId45"/>
    <p:sldId id="262" r:id="rId46"/>
    <p:sldId id="261" r:id="rId47"/>
    <p:sldId id="263" r:id="rId48"/>
    <p:sldId id="260" r:id="rId49"/>
    <p:sldId id="264" r:id="rId50"/>
    <p:sldId id="270" r:id="rId51"/>
    <p:sldId id="308" r:id="rId52"/>
    <p:sldId id="391" r:id="rId53"/>
    <p:sldId id="364" r:id="rId54"/>
    <p:sldId id="365" r:id="rId55"/>
    <p:sldId id="376" r:id="rId56"/>
    <p:sldId id="388" r:id="rId57"/>
    <p:sldId id="390" r:id="rId58"/>
    <p:sldId id="387" r:id="rId59"/>
    <p:sldId id="386" r:id="rId60"/>
    <p:sldId id="385" r:id="rId61"/>
    <p:sldId id="384" r:id="rId62"/>
    <p:sldId id="389" r:id="rId63"/>
    <p:sldId id="325" r:id="rId64"/>
    <p:sldId id="271" r:id="rId65"/>
    <p:sldId id="272" r:id="rId66"/>
    <p:sldId id="273" r:id="rId67"/>
    <p:sldId id="274" r:id="rId68"/>
    <p:sldId id="275" r:id="rId69"/>
    <p:sldId id="276" r:id="rId70"/>
    <p:sldId id="383" r:id="rId71"/>
    <p:sldId id="381" r:id="rId72"/>
    <p:sldId id="382" r:id="rId73"/>
  </p:sldIdLst>
  <p:sldSz cx="9144000" cy="6858000" type="screen4x3"/>
  <p:notesSz cx="7102475" cy="8991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p:scale>
          <a:sx n="62" d="100"/>
          <a:sy n="62" d="100"/>
        </p:scale>
        <p:origin x="-2184" y="-6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32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495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49580"/>
          </a:xfrm>
          <a:prstGeom prst="rect">
            <a:avLst/>
          </a:prstGeom>
        </p:spPr>
        <p:txBody>
          <a:bodyPr vert="horz" lIns="91440" tIns="45720" rIns="91440" bIns="45720" rtlCol="0"/>
          <a:lstStyle>
            <a:lvl1pPr algn="r">
              <a:defRPr sz="1200"/>
            </a:lvl1pPr>
          </a:lstStyle>
          <a:p>
            <a:fld id="{93F0FF36-8093-46D7-B31F-3B2AE64CD41F}" type="datetimeFigureOut">
              <a:rPr lang="en-US" smtClean="0"/>
              <a:t>10/12/2012</a:t>
            </a:fld>
            <a:endParaRPr lang="en-US"/>
          </a:p>
        </p:txBody>
      </p:sp>
      <p:sp>
        <p:nvSpPr>
          <p:cNvPr id="4" name="Footer Placeholder 3"/>
          <p:cNvSpPr>
            <a:spLocks noGrp="1"/>
          </p:cNvSpPr>
          <p:nvPr>
            <p:ph type="ftr" sz="quarter" idx="2"/>
          </p:nvPr>
        </p:nvSpPr>
        <p:spPr>
          <a:xfrm>
            <a:off x="0" y="8540459"/>
            <a:ext cx="3077739" cy="4495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540459"/>
            <a:ext cx="3077739" cy="449580"/>
          </a:xfrm>
          <a:prstGeom prst="rect">
            <a:avLst/>
          </a:prstGeom>
        </p:spPr>
        <p:txBody>
          <a:bodyPr vert="horz" lIns="91440" tIns="45720" rIns="91440" bIns="45720" rtlCol="0" anchor="b"/>
          <a:lstStyle>
            <a:lvl1pPr algn="r">
              <a:defRPr sz="1200"/>
            </a:lvl1pPr>
          </a:lstStyle>
          <a:p>
            <a:fld id="{06F3860D-F3B6-4BF3-BE4B-A64B66333BE5}" type="slidenum">
              <a:rPr lang="en-US" smtClean="0"/>
              <a:t>‹#›</a:t>
            </a:fld>
            <a:endParaRPr lang="en-US"/>
          </a:p>
        </p:txBody>
      </p:sp>
    </p:spTree>
    <p:extLst>
      <p:ext uri="{BB962C8B-B14F-4D97-AF65-F5344CB8AC3E}">
        <p14:creationId xmlns:p14="http://schemas.microsoft.com/office/powerpoint/2010/main" val="12277716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A5E3ED-0230-4D95-A77B-21EFEABB50C4}"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D1BD1-7D87-4B32-B991-620FDE6332F8}" type="slidenum">
              <a:rPr lang="en-US" smtClean="0"/>
              <a:pPr/>
              <a:t>‹#›</a:t>
            </a:fld>
            <a:endParaRPr lang="en-US"/>
          </a:p>
        </p:txBody>
      </p:sp>
    </p:spTree>
    <p:extLst>
      <p:ext uri="{BB962C8B-B14F-4D97-AF65-F5344CB8AC3E}">
        <p14:creationId xmlns:p14="http://schemas.microsoft.com/office/powerpoint/2010/main" val="285654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5E3ED-0230-4D95-A77B-21EFEABB50C4}"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D1BD1-7D87-4B32-B991-620FDE6332F8}" type="slidenum">
              <a:rPr lang="en-US" smtClean="0"/>
              <a:pPr/>
              <a:t>‹#›</a:t>
            </a:fld>
            <a:endParaRPr lang="en-US"/>
          </a:p>
        </p:txBody>
      </p:sp>
    </p:spTree>
    <p:extLst>
      <p:ext uri="{BB962C8B-B14F-4D97-AF65-F5344CB8AC3E}">
        <p14:creationId xmlns:p14="http://schemas.microsoft.com/office/powerpoint/2010/main" val="38982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5E3ED-0230-4D95-A77B-21EFEABB50C4}"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D1BD1-7D87-4B32-B991-620FDE6332F8}" type="slidenum">
              <a:rPr lang="en-US" smtClean="0"/>
              <a:pPr/>
              <a:t>‹#›</a:t>
            </a:fld>
            <a:endParaRPr lang="en-US"/>
          </a:p>
        </p:txBody>
      </p:sp>
    </p:spTree>
    <p:extLst>
      <p:ext uri="{BB962C8B-B14F-4D97-AF65-F5344CB8AC3E}">
        <p14:creationId xmlns:p14="http://schemas.microsoft.com/office/powerpoint/2010/main" val="187897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5E3ED-0230-4D95-A77B-21EFEABB50C4}"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D1BD1-7D87-4B32-B991-620FDE6332F8}" type="slidenum">
              <a:rPr lang="en-US" smtClean="0"/>
              <a:pPr/>
              <a:t>‹#›</a:t>
            </a:fld>
            <a:endParaRPr lang="en-US"/>
          </a:p>
        </p:txBody>
      </p:sp>
    </p:spTree>
    <p:extLst>
      <p:ext uri="{BB962C8B-B14F-4D97-AF65-F5344CB8AC3E}">
        <p14:creationId xmlns:p14="http://schemas.microsoft.com/office/powerpoint/2010/main" val="388109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5E3ED-0230-4D95-A77B-21EFEABB50C4}"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D1BD1-7D87-4B32-B991-620FDE6332F8}" type="slidenum">
              <a:rPr lang="en-US" smtClean="0"/>
              <a:pPr/>
              <a:t>‹#›</a:t>
            </a:fld>
            <a:endParaRPr lang="en-US"/>
          </a:p>
        </p:txBody>
      </p:sp>
    </p:spTree>
    <p:extLst>
      <p:ext uri="{BB962C8B-B14F-4D97-AF65-F5344CB8AC3E}">
        <p14:creationId xmlns:p14="http://schemas.microsoft.com/office/powerpoint/2010/main" val="325740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A5E3ED-0230-4D95-A77B-21EFEABB50C4}"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D1BD1-7D87-4B32-B991-620FDE6332F8}" type="slidenum">
              <a:rPr lang="en-US" smtClean="0"/>
              <a:pPr/>
              <a:t>‹#›</a:t>
            </a:fld>
            <a:endParaRPr lang="en-US"/>
          </a:p>
        </p:txBody>
      </p:sp>
    </p:spTree>
    <p:extLst>
      <p:ext uri="{BB962C8B-B14F-4D97-AF65-F5344CB8AC3E}">
        <p14:creationId xmlns:p14="http://schemas.microsoft.com/office/powerpoint/2010/main" val="404288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A5E3ED-0230-4D95-A77B-21EFEABB50C4}" type="datetimeFigureOut">
              <a:rPr lang="en-US" smtClean="0"/>
              <a:pPr/>
              <a:t>10/12/2012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D1BD1-7D87-4B32-B991-620FDE6332F8}" type="slidenum">
              <a:rPr lang="en-US" smtClean="0"/>
              <a:pPr/>
              <a:t>‹#›</a:t>
            </a:fld>
            <a:endParaRPr lang="en-US"/>
          </a:p>
        </p:txBody>
      </p:sp>
    </p:spTree>
    <p:extLst>
      <p:ext uri="{BB962C8B-B14F-4D97-AF65-F5344CB8AC3E}">
        <p14:creationId xmlns:p14="http://schemas.microsoft.com/office/powerpoint/2010/main" val="103843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A5E3ED-0230-4D95-A77B-21EFEABB50C4}" type="datetimeFigureOut">
              <a:rPr lang="en-US" smtClean="0"/>
              <a:pPr/>
              <a:t>10/12/2012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D1BD1-7D87-4B32-B991-620FDE6332F8}" type="slidenum">
              <a:rPr lang="en-US" smtClean="0"/>
              <a:pPr/>
              <a:t>‹#›</a:t>
            </a:fld>
            <a:endParaRPr lang="en-US"/>
          </a:p>
        </p:txBody>
      </p:sp>
    </p:spTree>
    <p:extLst>
      <p:ext uri="{BB962C8B-B14F-4D97-AF65-F5344CB8AC3E}">
        <p14:creationId xmlns:p14="http://schemas.microsoft.com/office/powerpoint/2010/main" val="349412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5E3ED-0230-4D95-A77B-21EFEABB50C4}" type="datetimeFigureOut">
              <a:rPr lang="en-US" smtClean="0"/>
              <a:pPr/>
              <a:t>10/12/2012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D1BD1-7D87-4B32-B991-620FDE6332F8}" type="slidenum">
              <a:rPr lang="en-US" smtClean="0"/>
              <a:pPr/>
              <a:t>‹#›</a:t>
            </a:fld>
            <a:endParaRPr lang="en-US"/>
          </a:p>
        </p:txBody>
      </p:sp>
    </p:spTree>
    <p:extLst>
      <p:ext uri="{BB962C8B-B14F-4D97-AF65-F5344CB8AC3E}">
        <p14:creationId xmlns:p14="http://schemas.microsoft.com/office/powerpoint/2010/main" val="146436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5E3ED-0230-4D95-A77B-21EFEABB50C4}"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D1BD1-7D87-4B32-B991-620FDE6332F8}" type="slidenum">
              <a:rPr lang="en-US" smtClean="0"/>
              <a:pPr/>
              <a:t>‹#›</a:t>
            </a:fld>
            <a:endParaRPr lang="en-US"/>
          </a:p>
        </p:txBody>
      </p:sp>
    </p:spTree>
    <p:extLst>
      <p:ext uri="{BB962C8B-B14F-4D97-AF65-F5344CB8AC3E}">
        <p14:creationId xmlns:p14="http://schemas.microsoft.com/office/powerpoint/2010/main" val="59555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5E3ED-0230-4D95-A77B-21EFEABB50C4}"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D1BD1-7D87-4B32-B991-620FDE6332F8}" type="slidenum">
              <a:rPr lang="en-US" smtClean="0"/>
              <a:pPr/>
              <a:t>‹#›</a:t>
            </a:fld>
            <a:endParaRPr lang="en-US"/>
          </a:p>
        </p:txBody>
      </p:sp>
    </p:spTree>
    <p:extLst>
      <p:ext uri="{BB962C8B-B14F-4D97-AF65-F5344CB8AC3E}">
        <p14:creationId xmlns:p14="http://schemas.microsoft.com/office/powerpoint/2010/main" val="77880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5E3ED-0230-4D95-A77B-21EFEABB50C4}" type="datetimeFigureOut">
              <a:rPr lang="en-US" smtClean="0"/>
              <a:pPr/>
              <a:t>10/12/2012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D1BD1-7D87-4B32-B991-620FDE6332F8}" type="slidenum">
              <a:rPr lang="en-US" smtClean="0"/>
              <a:pPr/>
              <a:t>‹#›</a:t>
            </a:fld>
            <a:endParaRPr lang="en-US"/>
          </a:p>
        </p:txBody>
      </p:sp>
    </p:spTree>
    <p:extLst>
      <p:ext uri="{BB962C8B-B14F-4D97-AF65-F5344CB8AC3E}">
        <p14:creationId xmlns:p14="http://schemas.microsoft.com/office/powerpoint/2010/main" val="616865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ecode360.com/13570581"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ci.buffalo.ny.u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Ted-PC\Desktop\IMG_6607 city h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3884"/>
            <a:ext cx="512233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5800" y="685800"/>
            <a:ext cx="3581400" cy="830997"/>
          </a:xfrm>
          <a:prstGeom prst="rect">
            <a:avLst/>
          </a:prstGeom>
          <a:noFill/>
        </p:spPr>
        <p:txBody>
          <a:bodyPr wrap="square" rtlCol="0">
            <a:spAutoFit/>
          </a:bodyPr>
          <a:lstStyle/>
          <a:p>
            <a:r>
              <a:rPr lang="en-US" sz="4800" dirty="0" smtClean="0">
                <a:solidFill>
                  <a:schemeClr val="bg1"/>
                </a:solidFill>
              </a:rPr>
              <a:t>Welcome</a:t>
            </a:r>
            <a:endParaRPr lang="en-US" sz="4800" dirty="0">
              <a:solidFill>
                <a:schemeClr val="bg1"/>
              </a:solidFill>
            </a:endParaRPr>
          </a:p>
        </p:txBody>
      </p:sp>
    </p:spTree>
    <p:extLst>
      <p:ext uri="{BB962C8B-B14F-4D97-AF65-F5344CB8AC3E}">
        <p14:creationId xmlns:p14="http://schemas.microsoft.com/office/powerpoint/2010/main" val="97100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91" y="381000"/>
            <a:ext cx="8153400" cy="5693866"/>
          </a:xfrm>
          <a:prstGeom prst="rect">
            <a:avLst/>
          </a:prstGeom>
        </p:spPr>
        <p:txBody>
          <a:bodyPr wrap="square">
            <a:spAutoFit/>
          </a:bodyPr>
          <a:lstStyle/>
          <a:p>
            <a:r>
              <a:rPr lang="en-US" sz="1400" b="1" u="sng" dirty="0">
                <a:hlinkClick r:id="rId2"/>
              </a:rPr>
              <a:t>§ 6-29. Powers and duties. </a:t>
            </a:r>
            <a:endParaRPr lang="en-US" sz="1400" b="1" dirty="0"/>
          </a:p>
          <a:p>
            <a:r>
              <a:rPr lang="en-US" sz="1400" b="1" u="sng" dirty="0">
                <a:hlinkClick r:id="rId2"/>
              </a:rPr>
              <a:t>A.</a:t>
            </a:r>
            <a:r>
              <a:rPr lang="en-US" sz="1400" dirty="0"/>
              <a:t> The Buffalo Arts Commission shall have the power and it shall be its duty to: </a:t>
            </a:r>
          </a:p>
          <a:p>
            <a:r>
              <a:rPr lang="en-US" sz="1400" b="1" u="sng" dirty="0">
                <a:hlinkClick r:id="rId2"/>
              </a:rPr>
              <a:t>(1)</a:t>
            </a:r>
            <a:r>
              <a:rPr lang="en-US" sz="1400" dirty="0"/>
              <a:t> Annually submit to the Mayor and Common Council the Commission's plan for the expenditure of funds commissioning new works of art in the City of Buffalo. </a:t>
            </a:r>
          </a:p>
          <a:p>
            <a:r>
              <a:rPr lang="en-US" sz="1400" b="1" u="sng" dirty="0">
                <a:hlinkClick r:id="rId2"/>
              </a:rPr>
              <a:t>(2)</a:t>
            </a:r>
            <a:r>
              <a:rPr lang="en-US" sz="1400" dirty="0"/>
              <a:t> Advise the Mayor and Common Council concerning works of art to be acquired by the City, whether by purchase, gift or otherwise, together with their proposed location. </a:t>
            </a:r>
          </a:p>
          <a:p>
            <a:r>
              <a:rPr lang="en-US" sz="1400" b="1" u="sng" dirty="0">
                <a:hlinkClick r:id="rId2"/>
              </a:rPr>
              <a:t>(3)</a:t>
            </a:r>
            <a:r>
              <a:rPr lang="en-US" sz="1400" dirty="0"/>
              <a:t> Recommend to the Mayor and Common Council suitable practices and procedures for the cataloging, care and maintenance of all works of art belonging to the City of Buffalo. </a:t>
            </a:r>
          </a:p>
          <a:p>
            <a:r>
              <a:rPr lang="en-US" sz="1400" b="1" u="sng" dirty="0">
                <a:hlinkClick r:id="rId2"/>
              </a:rPr>
              <a:t>(4)</a:t>
            </a:r>
            <a:r>
              <a:rPr lang="en-US" sz="1400" dirty="0"/>
              <a:t> Make periodic reviews, at least annually, of all City capital improvement projects with the Mayor for the purpose of making recommendations to the City as to appropriations for works of art. </a:t>
            </a:r>
          </a:p>
          <a:p>
            <a:r>
              <a:rPr lang="en-US" sz="1400" b="1" u="sng" dirty="0">
                <a:hlinkClick r:id="rId2"/>
              </a:rPr>
              <a:t>(5)</a:t>
            </a:r>
            <a:r>
              <a:rPr lang="en-US" sz="1400" dirty="0"/>
              <a:t> Annually submit a capital budget request equal to or no less than 1% of the City's projected capital improvement budget based on the following: </a:t>
            </a:r>
          </a:p>
          <a:p>
            <a:r>
              <a:rPr lang="en-US" sz="1400" b="1" dirty="0"/>
              <a:t>[Added 4-2-1991,</a:t>
            </a:r>
            <a:r>
              <a:rPr lang="en-US" sz="1400" i="1" dirty="0"/>
              <a:t> Editor's Note: This ordinance was passed after veto 4-16-1991. It also provided that former Subsection A(5) through (8) should be renumbered as Subsection </a:t>
            </a:r>
            <a:r>
              <a:rPr lang="en-US" sz="1400" i="1" u="sng" dirty="0">
                <a:hlinkClick r:id="rId2"/>
              </a:rPr>
              <a:t>A(6)</a:t>
            </a:r>
            <a:r>
              <a:rPr lang="en-US" sz="1400" i="1" dirty="0"/>
              <a:t> through </a:t>
            </a:r>
            <a:r>
              <a:rPr lang="en-US" sz="1400" i="1" u="sng" dirty="0">
                <a:hlinkClick r:id="rId2"/>
              </a:rPr>
              <a:t>(9)</a:t>
            </a:r>
            <a:r>
              <a:rPr lang="en-US" sz="1400" i="1" dirty="0"/>
              <a:t>. </a:t>
            </a:r>
            <a:r>
              <a:rPr lang="en-US" sz="1400" b="1" dirty="0"/>
              <a:t>effective 4-16-1991 ] </a:t>
            </a:r>
            <a:endParaRPr lang="en-US" sz="1400" dirty="0"/>
          </a:p>
          <a:p>
            <a:r>
              <a:rPr lang="en-US" sz="1400" b="1" u="sng" dirty="0">
                <a:hlinkClick r:id="rId2"/>
              </a:rPr>
              <a:t>(a)</a:t>
            </a:r>
            <a:r>
              <a:rPr lang="en-US" sz="1400" dirty="0"/>
              <a:t> The Commission's plans for the conservation of City-owned works of art; </a:t>
            </a:r>
          </a:p>
          <a:p>
            <a:r>
              <a:rPr lang="en-US" sz="1400" b="1" u="sng" dirty="0">
                <a:hlinkClick r:id="rId2"/>
              </a:rPr>
              <a:t>(b)</a:t>
            </a:r>
            <a:r>
              <a:rPr lang="en-US" sz="1400" dirty="0"/>
              <a:t> Plans to commission new works of art; and </a:t>
            </a:r>
          </a:p>
          <a:p>
            <a:r>
              <a:rPr lang="en-US" sz="1400" b="1" u="sng" dirty="0">
                <a:hlinkClick r:id="rId2"/>
              </a:rPr>
              <a:t>(c)</a:t>
            </a:r>
            <a:r>
              <a:rPr lang="en-US" sz="1400" dirty="0"/>
              <a:t> The Commission's review and recommendations of projects enhancing the general aesthetic appearance of City property. </a:t>
            </a:r>
          </a:p>
          <a:p>
            <a:r>
              <a:rPr lang="en-US" sz="1400" b="1" u="sng" dirty="0">
                <a:hlinkClick r:id="rId2"/>
              </a:rPr>
              <a:t>(6)</a:t>
            </a:r>
            <a:r>
              <a:rPr lang="en-US" sz="1400" dirty="0"/>
              <a:t> Advise the Mayor and Common Council concerning the removal or relocation of any works of art presently owned by the City of Buffalo. </a:t>
            </a:r>
          </a:p>
          <a:p>
            <a:r>
              <a:rPr lang="en-US" sz="1400" b="1" u="sng" dirty="0">
                <a:hlinkClick r:id="rId2"/>
              </a:rPr>
              <a:t>(7)</a:t>
            </a:r>
            <a:r>
              <a:rPr lang="en-US" sz="1400" dirty="0"/>
              <a:t> Advise the Mayor and Common Council concerning the acceptance or declination of works of art offered to the City of Buffalo. </a:t>
            </a:r>
          </a:p>
          <a:p>
            <a:r>
              <a:rPr lang="en-US" sz="1400" b="1" u="sng" dirty="0">
                <a:hlinkClick r:id="rId2"/>
              </a:rPr>
              <a:t>(8)</a:t>
            </a:r>
            <a:r>
              <a:rPr lang="en-US" sz="1400" dirty="0"/>
              <a:t> Make application for and administer federal, state and other grants, loans or appropriations for the Commission's acquisition or maintenance of works of art. </a:t>
            </a:r>
          </a:p>
          <a:p>
            <a:r>
              <a:rPr lang="en-US" sz="1400" b="1" u="sng" dirty="0">
                <a:hlinkClick r:id="rId2"/>
              </a:rPr>
              <a:t>(9)</a:t>
            </a:r>
            <a:r>
              <a:rPr lang="en-US" sz="1400" dirty="0"/>
              <a:t> Assist the City in the formation of City ordinances and policies designed to promote, enhance and strengthen the arts in Buffalo. </a:t>
            </a:r>
          </a:p>
        </p:txBody>
      </p:sp>
    </p:spTree>
    <p:extLst>
      <p:ext uri="{BB962C8B-B14F-4D97-AF65-F5344CB8AC3E}">
        <p14:creationId xmlns:p14="http://schemas.microsoft.com/office/powerpoint/2010/main" val="168025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67591" y="381000"/>
            <a:ext cx="8153400" cy="5847755"/>
          </a:xfrm>
          <a:prstGeom prst="rect">
            <a:avLst/>
          </a:prstGeom>
        </p:spPr>
        <p:txBody>
          <a:bodyPr wrap="square">
            <a:spAutoFit/>
          </a:bodyPr>
          <a:lstStyle/>
          <a:p>
            <a:r>
              <a:rPr lang="en-US" sz="2200" b="1" u="sng" dirty="0" smtClean="0">
                <a:solidFill>
                  <a:schemeClr val="bg1"/>
                </a:solidFill>
              </a:rPr>
              <a:t>Some of the responsibilities and duties of the Buffalo Arts Commission</a:t>
            </a:r>
            <a:endParaRPr lang="en-US" sz="2200" b="1" u="sng" dirty="0">
              <a:solidFill>
                <a:schemeClr val="bg1"/>
              </a:solidFill>
            </a:endParaRPr>
          </a:p>
          <a:p>
            <a:endParaRPr lang="en-US" sz="2200" b="1" u="sng" dirty="0">
              <a:solidFill>
                <a:schemeClr val="bg1"/>
              </a:solidFill>
            </a:endParaRPr>
          </a:p>
          <a:p>
            <a:r>
              <a:rPr lang="en-US" sz="2200" dirty="0" smtClean="0"/>
              <a:t>1. The Commission's </a:t>
            </a:r>
            <a:r>
              <a:rPr lang="en-US" sz="2200" dirty="0"/>
              <a:t>plans for the conservation of City-owned works of art; </a:t>
            </a:r>
          </a:p>
          <a:p>
            <a:r>
              <a:rPr lang="en-US" sz="2200" dirty="0" smtClean="0"/>
              <a:t>2. Plans </a:t>
            </a:r>
            <a:r>
              <a:rPr lang="en-US" sz="2200" dirty="0"/>
              <a:t>to commission new works of art; and </a:t>
            </a:r>
          </a:p>
          <a:p>
            <a:r>
              <a:rPr lang="en-US" sz="2200" dirty="0" smtClean="0"/>
              <a:t>3. The Commission's reviews </a:t>
            </a:r>
            <a:r>
              <a:rPr lang="en-US" sz="2200" dirty="0"/>
              <a:t>and recommendations of projects enhancing the general aesthetic appearance of City property. </a:t>
            </a:r>
          </a:p>
          <a:p>
            <a:r>
              <a:rPr lang="en-US" sz="2200" dirty="0" smtClean="0"/>
              <a:t>4. Advises </a:t>
            </a:r>
            <a:r>
              <a:rPr lang="en-US" sz="2200" dirty="0"/>
              <a:t>the Mayor and Common Council concerning the removal </a:t>
            </a:r>
            <a:r>
              <a:rPr lang="en-US" sz="2200" dirty="0" smtClean="0"/>
              <a:t>or relocation of any works of art presently owned by the City of Buffalo. </a:t>
            </a:r>
          </a:p>
          <a:p>
            <a:r>
              <a:rPr lang="en-US" sz="2200" dirty="0" smtClean="0"/>
              <a:t>5. Advises the Mayor and Common Council concerning the acceptance or declination of works of art offered to the City of Buffalo. </a:t>
            </a:r>
          </a:p>
          <a:p>
            <a:r>
              <a:rPr lang="en-US" sz="2200" dirty="0" smtClean="0"/>
              <a:t>6. Makes </a:t>
            </a:r>
            <a:r>
              <a:rPr lang="en-US" sz="2200" dirty="0"/>
              <a:t>application for and administer federal, state and other grants, loans or appropriations for the Commission's acquisition or maintenance of works of art. </a:t>
            </a:r>
          </a:p>
          <a:p>
            <a:r>
              <a:rPr lang="en-US" sz="2200" dirty="0" smtClean="0"/>
              <a:t>7. Assists </a:t>
            </a:r>
            <a:r>
              <a:rPr lang="en-US" sz="2200" dirty="0"/>
              <a:t>the City in the formation of City ordinances and policies designed to promote, enhance and strengthen the arts in Buffalo. </a:t>
            </a:r>
          </a:p>
        </p:txBody>
      </p:sp>
    </p:spTree>
    <p:extLst>
      <p:ext uri="{BB962C8B-B14F-4D97-AF65-F5344CB8AC3E}">
        <p14:creationId xmlns:p14="http://schemas.microsoft.com/office/powerpoint/2010/main" val="67334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67591" y="381000"/>
            <a:ext cx="8153400" cy="5847755"/>
          </a:xfrm>
          <a:prstGeom prst="rect">
            <a:avLst/>
          </a:prstGeom>
        </p:spPr>
        <p:txBody>
          <a:bodyPr wrap="square">
            <a:spAutoFit/>
          </a:bodyPr>
          <a:lstStyle/>
          <a:p>
            <a:r>
              <a:rPr lang="en-US" sz="2200" b="1" u="sng" dirty="0" smtClean="0">
                <a:solidFill>
                  <a:schemeClr val="bg1"/>
                </a:solidFill>
              </a:rPr>
              <a:t>Some of the responsibilities and duties of the Buffalo Arts Commission</a:t>
            </a:r>
            <a:endParaRPr lang="en-US" sz="2200" b="1" u="sng" dirty="0">
              <a:solidFill>
                <a:schemeClr val="bg1"/>
              </a:solidFill>
            </a:endParaRPr>
          </a:p>
          <a:p>
            <a:endParaRPr lang="en-US" sz="2200" b="1" u="sng" dirty="0">
              <a:solidFill>
                <a:schemeClr val="bg1"/>
              </a:solidFill>
            </a:endParaRPr>
          </a:p>
          <a:p>
            <a:r>
              <a:rPr lang="en-US" sz="2200" b="1" dirty="0" smtClean="0">
                <a:solidFill>
                  <a:srgbClr val="FF0000"/>
                </a:solidFill>
              </a:rPr>
              <a:t>1. The Commission </a:t>
            </a:r>
            <a:r>
              <a:rPr lang="en-US" sz="2200" b="1" dirty="0">
                <a:solidFill>
                  <a:srgbClr val="FF0000"/>
                </a:solidFill>
              </a:rPr>
              <a:t>plans for the conservation of City-owned works of art; </a:t>
            </a:r>
          </a:p>
          <a:p>
            <a:r>
              <a:rPr lang="en-US" sz="2200" dirty="0" smtClean="0"/>
              <a:t>2. Plans </a:t>
            </a:r>
            <a:r>
              <a:rPr lang="en-US" sz="2200" dirty="0"/>
              <a:t>to commission new works of art; and </a:t>
            </a:r>
          </a:p>
          <a:p>
            <a:r>
              <a:rPr lang="en-US" sz="2200" dirty="0" smtClean="0"/>
              <a:t>3. The Commission's reviews </a:t>
            </a:r>
            <a:r>
              <a:rPr lang="en-US" sz="2200" dirty="0"/>
              <a:t>and recommendations of projects enhancing the general aesthetic appearance of City property. </a:t>
            </a:r>
          </a:p>
          <a:p>
            <a:r>
              <a:rPr lang="en-US" sz="2200" dirty="0" smtClean="0"/>
              <a:t>4. Advises </a:t>
            </a:r>
            <a:r>
              <a:rPr lang="en-US" sz="2200" dirty="0"/>
              <a:t>the Mayor and Common Council concerning the removal </a:t>
            </a:r>
            <a:r>
              <a:rPr lang="en-US" sz="2200" dirty="0" smtClean="0"/>
              <a:t>or relocation of any works of art presently owned by the City of Buffalo. </a:t>
            </a:r>
          </a:p>
          <a:p>
            <a:r>
              <a:rPr lang="en-US" sz="2200" dirty="0" smtClean="0"/>
              <a:t>5. Advises the Mayor and Common Council concerning the acceptance or declination of works of art offered to the City of Buffalo. </a:t>
            </a:r>
          </a:p>
          <a:p>
            <a:r>
              <a:rPr lang="en-US" sz="2200" dirty="0" smtClean="0"/>
              <a:t>6. Makes </a:t>
            </a:r>
            <a:r>
              <a:rPr lang="en-US" sz="2200" dirty="0"/>
              <a:t>application for and administer federal, state and other grants, loans or appropriations for the Commission's acquisition or maintenance of works of art. </a:t>
            </a:r>
          </a:p>
          <a:p>
            <a:r>
              <a:rPr lang="en-US" sz="2200" dirty="0" smtClean="0"/>
              <a:t>7. Assists </a:t>
            </a:r>
            <a:r>
              <a:rPr lang="en-US" sz="2200" dirty="0"/>
              <a:t>the City in the formation of City ordinances and policies designed to promote, enhance and strengthen the arts in Buffalo. </a:t>
            </a:r>
          </a:p>
        </p:txBody>
      </p:sp>
    </p:spTree>
    <p:extLst>
      <p:ext uri="{BB962C8B-B14F-4D97-AF65-F5344CB8AC3E}">
        <p14:creationId xmlns:p14="http://schemas.microsoft.com/office/powerpoint/2010/main" val="117213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67591" y="381000"/>
            <a:ext cx="8153400" cy="5847755"/>
          </a:xfrm>
          <a:prstGeom prst="rect">
            <a:avLst/>
          </a:prstGeom>
        </p:spPr>
        <p:txBody>
          <a:bodyPr wrap="square">
            <a:spAutoFit/>
          </a:bodyPr>
          <a:lstStyle/>
          <a:p>
            <a:r>
              <a:rPr lang="en-US" sz="2200" b="1" u="sng" dirty="0" smtClean="0">
                <a:solidFill>
                  <a:schemeClr val="bg1"/>
                </a:solidFill>
              </a:rPr>
              <a:t>Some of the responsibilities and duties of the Buffalo Arts Commission</a:t>
            </a:r>
            <a:endParaRPr lang="en-US" sz="2200" b="1" u="sng" dirty="0">
              <a:solidFill>
                <a:schemeClr val="bg1"/>
              </a:solidFill>
            </a:endParaRPr>
          </a:p>
          <a:p>
            <a:endParaRPr lang="en-US" sz="2200" b="1" u="sng" dirty="0">
              <a:solidFill>
                <a:schemeClr val="bg1"/>
              </a:solidFill>
            </a:endParaRPr>
          </a:p>
          <a:p>
            <a:pPr marL="457200" indent="-457200">
              <a:buAutoNum type="arabicPeriod"/>
            </a:pPr>
            <a:r>
              <a:rPr lang="en-US" sz="2200" dirty="0" smtClean="0">
                <a:solidFill>
                  <a:schemeClr val="bg1"/>
                </a:solidFill>
              </a:rPr>
              <a:t>The Commission plans </a:t>
            </a:r>
            <a:r>
              <a:rPr lang="en-US" sz="2200" dirty="0">
                <a:solidFill>
                  <a:schemeClr val="bg1"/>
                </a:solidFill>
              </a:rPr>
              <a:t>for the conservation of City-owned works of art; </a:t>
            </a:r>
          </a:p>
          <a:p>
            <a:r>
              <a:rPr lang="en-US" sz="2200" b="1" dirty="0" smtClean="0">
                <a:solidFill>
                  <a:srgbClr val="FF0000"/>
                </a:solidFill>
              </a:rPr>
              <a:t>2. Plans </a:t>
            </a:r>
            <a:r>
              <a:rPr lang="en-US" sz="2200" b="1" dirty="0">
                <a:solidFill>
                  <a:srgbClr val="FF0000"/>
                </a:solidFill>
              </a:rPr>
              <a:t>to commission new works of art; and </a:t>
            </a:r>
          </a:p>
          <a:p>
            <a:r>
              <a:rPr lang="en-US" sz="2200" dirty="0" smtClean="0"/>
              <a:t>3. The Commission's reviews </a:t>
            </a:r>
            <a:r>
              <a:rPr lang="en-US" sz="2200" dirty="0"/>
              <a:t>and recommendations of projects enhancing the general aesthetic appearance of City property. </a:t>
            </a:r>
          </a:p>
          <a:p>
            <a:r>
              <a:rPr lang="en-US" sz="2200" dirty="0" smtClean="0"/>
              <a:t>4. Advises </a:t>
            </a:r>
            <a:r>
              <a:rPr lang="en-US" sz="2200" dirty="0"/>
              <a:t>the Mayor and Common Council concerning the removal </a:t>
            </a:r>
            <a:r>
              <a:rPr lang="en-US" sz="2200" dirty="0" smtClean="0"/>
              <a:t>or relocation of any works of art presently owned by the City of Buffalo. </a:t>
            </a:r>
          </a:p>
          <a:p>
            <a:r>
              <a:rPr lang="en-US" sz="2200" dirty="0" smtClean="0"/>
              <a:t>5. Advises the Mayor and Common Council concerning the acceptance or declination of works of art offered to the City of Buffalo. </a:t>
            </a:r>
          </a:p>
          <a:p>
            <a:r>
              <a:rPr lang="en-US" sz="2200" dirty="0" smtClean="0"/>
              <a:t>6. Makes </a:t>
            </a:r>
            <a:r>
              <a:rPr lang="en-US" sz="2200" dirty="0"/>
              <a:t>application for and administer federal, state and other grants, loans or appropriations for the Commission's acquisition or maintenance of works of art. </a:t>
            </a:r>
          </a:p>
          <a:p>
            <a:r>
              <a:rPr lang="en-US" sz="2200" dirty="0" smtClean="0"/>
              <a:t>7. Assists </a:t>
            </a:r>
            <a:r>
              <a:rPr lang="en-US" sz="2200" dirty="0"/>
              <a:t>the City in the formation of City ordinances and policies designed to promote, enhance and strengthen the arts in Buffalo. </a:t>
            </a:r>
          </a:p>
        </p:txBody>
      </p:sp>
    </p:spTree>
    <p:extLst>
      <p:ext uri="{BB962C8B-B14F-4D97-AF65-F5344CB8AC3E}">
        <p14:creationId xmlns:p14="http://schemas.microsoft.com/office/powerpoint/2010/main" val="136528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67591" y="381000"/>
            <a:ext cx="8153400" cy="5847755"/>
          </a:xfrm>
          <a:prstGeom prst="rect">
            <a:avLst/>
          </a:prstGeom>
        </p:spPr>
        <p:txBody>
          <a:bodyPr wrap="square">
            <a:spAutoFit/>
          </a:bodyPr>
          <a:lstStyle/>
          <a:p>
            <a:r>
              <a:rPr lang="en-US" sz="2200" b="1" u="sng" dirty="0" smtClean="0">
                <a:solidFill>
                  <a:schemeClr val="bg1"/>
                </a:solidFill>
              </a:rPr>
              <a:t>Some of the responsibilities and duties of the Buffalo Arts Commission</a:t>
            </a:r>
            <a:endParaRPr lang="en-US" sz="2200" b="1" u="sng" dirty="0">
              <a:solidFill>
                <a:schemeClr val="bg1"/>
              </a:solidFill>
            </a:endParaRPr>
          </a:p>
          <a:p>
            <a:endParaRPr lang="en-US" sz="2200" b="1" u="sng" dirty="0">
              <a:solidFill>
                <a:schemeClr val="bg1"/>
              </a:solidFill>
            </a:endParaRPr>
          </a:p>
          <a:p>
            <a:r>
              <a:rPr lang="en-US" sz="2200" dirty="0" smtClean="0">
                <a:solidFill>
                  <a:schemeClr val="bg1"/>
                </a:solidFill>
              </a:rPr>
              <a:t>1. The Commission </a:t>
            </a:r>
            <a:r>
              <a:rPr lang="en-US" sz="2200" dirty="0">
                <a:solidFill>
                  <a:schemeClr val="bg1"/>
                </a:solidFill>
              </a:rPr>
              <a:t>plans for the conservation of City-owned works of art; </a:t>
            </a:r>
          </a:p>
          <a:p>
            <a:r>
              <a:rPr lang="en-US" sz="2200" dirty="0" smtClean="0">
                <a:solidFill>
                  <a:schemeClr val="bg1"/>
                </a:solidFill>
              </a:rPr>
              <a:t>2. Plans </a:t>
            </a:r>
            <a:r>
              <a:rPr lang="en-US" sz="2200" dirty="0">
                <a:solidFill>
                  <a:schemeClr val="bg1"/>
                </a:solidFill>
              </a:rPr>
              <a:t>to commission new works of art; and </a:t>
            </a:r>
          </a:p>
          <a:p>
            <a:r>
              <a:rPr lang="en-US" sz="2200" b="1" dirty="0" smtClean="0">
                <a:solidFill>
                  <a:srgbClr val="FF0000"/>
                </a:solidFill>
              </a:rPr>
              <a:t>3. The Commission's reviews </a:t>
            </a:r>
            <a:r>
              <a:rPr lang="en-US" sz="2200" b="1" dirty="0">
                <a:solidFill>
                  <a:srgbClr val="FF0000"/>
                </a:solidFill>
              </a:rPr>
              <a:t>and </a:t>
            </a:r>
            <a:r>
              <a:rPr lang="en-US" sz="2200" b="1" dirty="0" smtClean="0">
                <a:solidFill>
                  <a:srgbClr val="FF0000"/>
                </a:solidFill>
              </a:rPr>
              <a:t>recommends </a:t>
            </a:r>
            <a:r>
              <a:rPr lang="en-US" sz="2200" b="1" dirty="0">
                <a:solidFill>
                  <a:srgbClr val="FF0000"/>
                </a:solidFill>
              </a:rPr>
              <a:t>projects </a:t>
            </a:r>
            <a:r>
              <a:rPr lang="en-US" sz="2200" b="1" dirty="0" smtClean="0">
                <a:solidFill>
                  <a:srgbClr val="FF0000"/>
                </a:solidFill>
              </a:rPr>
              <a:t> that enhance </a:t>
            </a:r>
            <a:r>
              <a:rPr lang="en-US" sz="2200" b="1" dirty="0">
                <a:solidFill>
                  <a:srgbClr val="FF0000"/>
                </a:solidFill>
              </a:rPr>
              <a:t>the general aesthetic appearance of City property. </a:t>
            </a:r>
          </a:p>
          <a:p>
            <a:r>
              <a:rPr lang="en-US" sz="2200" dirty="0" smtClean="0"/>
              <a:t>4. Advises </a:t>
            </a:r>
            <a:r>
              <a:rPr lang="en-US" sz="2200" dirty="0"/>
              <a:t>the Mayor and Common Council concerning the removal </a:t>
            </a:r>
            <a:r>
              <a:rPr lang="en-US" sz="2200" dirty="0" smtClean="0"/>
              <a:t>or relocation of any works of art presently owned by the City of Buffalo. </a:t>
            </a:r>
          </a:p>
          <a:p>
            <a:r>
              <a:rPr lang="en-US" sz="2200" dirty="0" smtClean="0"/>
              <a:t>5. Advises the Mayor and Common Council concerning the acceptance or declination of works of art offered to the City of Buffalo. </a:t>
            </a:r>
          </a:p>
          <a:p>
            <a:r>
              <a:rPr lang="en-US" sz="2200" dirty="0" smtClean="0"/>
              <a:t>6. Makes </a:t>
            </a:r>
            <a:r>
              <a:rPr lang="en-US" sz="2200" dirty="0"/>
              <a:t>application for and administer federal, state and other grants, loans or appropriations for the Commission's acquisition or maintenance of works of art. </a:t>
            </a:r>
          </a:p>
          <a:p>
            <a:r>
              <a:rPr lang="en-US" sz="2200" dirty="0" smtClean="0"/>
              <a:t>7. Assists </a:t>
            </a:r>
            <a:r>
              <a:rPr lang="en-US" sz="2200" dirty="0"/>
              <a:t>the City in the formation of City ordinances and policies designed to promote, enhance and strengthen the arts in Buffalo. </a:t>
            </a:r>
          </a:p>
        </p:txBody>
      </p:sp>
    </p:spTree>
    <p:extLst>
      <p:ext uri="{BB962C8B-B14F-4D97-AF65-F5344CB8AC3E}">
        <p14:creationId xmlns:p14="http://schemas.microsoft.com/office/powerpoint/2010/main" val="308601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67591" y="381000"/>
            <a:ext cx="8153400" cy="6186309"/>
          </a:xfrm>
          <a:prstGeom prst="rect">
            <a:avLst/>
          </a:prstGeom>
        </p:spPr>
        <p:txBody>
          <a:bodyPr wrap="square">
            <a:spAutoFit/>
          </a:bodyPr>
          <a:lstStyle/>
          <a:p>
            <a:r>
              <a:rPr lang="en-US" sz="2200" b="1" u="sng" dirty="0" smtClean="0">
                <a:solidFill>
                  <a:schemeClr val="bg1"/>
                </a:solidFill>
              </a:rPr>
              <a:t>Some of the responsibilities and duties of the Buffalo Arts Commission</a:t>
            </a:r>
            <a:endParaRPr lang="en-US" sz="2200" b="1" u="sng" dirty="0">
              <a:solidFill>
                <a:schemeClr val="bg1"/>
              </a:solidFill>
            </a:endParaRPr>
          </a:p>
          <a:p>
            <a:endParaRPr lang="en-US" sz="2200" b="1" u="sng" dirty="0">
              <a:solidFill>
                <a:schemeClr val="bg1"/>
              </a:solidFill>
            </a:endParaRPr>
          </a:p>
          <a:p>
            <a:r>
              <a:rPr lang="en-US" sz="2200" dirty="0" smtClean="0">
                <a:solidFill>
                  <a:schemeClr val="bg1"/>
                </a:solidFill>
              </a:rPr>
              <a:t>1. The Commission </a:t>
            </a:r>
            <a:r>
              <a:rPr lang="en-US" sz="2200" dirty="0">
                <a:solidFill>
                  <a:schemeClr val="bg1"/>
                </a:solidFill>
              </a:rPr>
              <a:t>plans for the conservation of City-owned works of art; </a:t>
            </a:r>
          </a:p>
          <a:p>
            <a:r>
              <a:rPr lang="en-US" sz="2200" dirty="0" smtClean="0">
                <a:solidFill>
                  <a:schemeClr val="bg1"/>
                </a:solidFill>
              </a:rPr>
              <a:t>2. Plans </a:t>
            </a:r>
            <a:r>
              <a:rPr lang="en-US" sz="2200" dirty="0">
                <a:solidFill>
                  <a:schemeClr val="bg1"/>
                </a:solidFill>
              </a:rPr>
              <a:t>to commission new works of art; and </a:t>
            </a:r>
          </a:p>
          <a:p>
            <a:r>
              <a:rPr lang="en-US" sz="2200" dirty="0" smtClean="0">
                <a:solidFill>
                  <a:schemeClr val="bg1"/>
                </a:solidFill>
              </a:rPr>
              <a:t>3. The Commission's reviews </a:t>
            </a:r>
            <a:r>
              <a:rPr lang="en-US" sz="2200" dirty="0">
                <a:solidFill>
                  <a:schemeClr val="bg1"/>
                </a:solidFill>
              </a:rPr>
              <a:t>and </a:t>
            </a:r>
            <a:r>
              <a:rPr lang="en-US" sz="2200" dirty="0" smtClean="0">
                <a:solidFill>
                  <a:schemeClr val="bg1"/>
                </a:solidFill>
              </a:rPr>
              <a:t>recommends projects that enhance </a:t>
            </a:r>
            <a:r>
              <a:rPr lang="en-US" sz="2200" dirty="0">
                <a:solidFill>
                  <a:schemeClr val="bg1"/>
                </a:solidFill>
              </a:rPr>
              <a:t>the general aesthetic appearance of City property. </a:t>
            </a:r>
          </a:p>
          <a:p>
            <a:r>
              <a:rPr lang="en-US" sz="2200" b="1" dirty="0" smtClean="0">
                <a:solidFill>
                  <a:srgbClr val="FF0000"/>
                </a:solidFill>
              </a:rPr>
              <a:t>4. Advises </a:t>
            </a:r>
            <a:r>
              <a:rPr lang="en-US" sz="2200" b="1" dirty="0">
                <a:solidFill>
                  <a:srgbClr val="FF0000"/>
                </a:solidFill>
              </a:rPr>
              <a:t>the Mayor and Common Council concerning the removal </a:t>
            </a:r>
            <a:r>
              <a:rPr lang="en-US" sz="2200" b="1" dirty="0" smtClean="0">
                <a:solidFill>
                  <a:srgbClr val="FF0000"/>
                </a:solidFill>
              </a:rPr>
              <a:t>or relocation of any works of art presently owned by the City of Buffalo. </a:t>
            </a:r>
          </a:p>
          <a:p>
            <a:r>
              <a:rPr lang="en-US" sz="2200" dirty="0" smtClean="0"/>
              <a:t>5. Advises the Mayor and Common Council concerning the acceptance or declination of works of art offered to the City of Buffalo. </a:t>
            </a:r>
          </a:p>
          <a:p>
            <a:r>
              <a:rPr lang="en-US" sz="2200" dirty="0" smtClean="0"/>
              <a:t>6. Makes </a:t>
            </a:r>
            <a:r>
              <a:rPr lang="en-US" sz="2200" dirty="0"/>
              <a:t>application for and administer federal, state and other grants, loans or appropriations for the Commission's acquisition or maintenance of works of art. </a:t>
            </a:r>
          </a:p>
          <a:p>
            <a:r>
              <a:rPr lang="en-US" sz="2200" dirty="0" smtClean="0"/>
              <a:t>7. Assists </a:t>
            </a:r>
            <a:r>
              <a:rPr lang="en-US" sz="2200" dirty="0"/>
              <a:t>the City in the formation of City ordinances and policies designed to promote, enhance and strengthen the arts in Buffalo. </a:t>
            </a:r>
          </a:p>
        </p:txBody>
      </p:sp>
    </p:spTree>
    <p:extLst>
      <p:ext uri="{BB962C8B-B14F-4D97-AF65-F5344CB8AC3E}">
        <p14:creationId xmlns:p14="http://schemas.microsoft.com/office/powerpoint/2010/main" val="399835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67591" y="381000"/>
            <a:ext cx="8153400" cy="5847755"/>
          </a:xfrm>
          <a:prstGeom prst="rect">
            <a:avLst/>
          </a:prstGeom>
        </p:spPr>
        <p:txBody>
          <a:bodyPr wrap="square">
            <a:spAutoFit/>
          </a:bodyPr>
          <a:lstStyle/>
          <a:p>
            <a:r>
              <a:rPr lang="en-US" sz="2200" b="1" u="sng" dirty="0" smtClean="0">
                <a:solidFill>
                  <a:schemeClr val="bg1"/>
                </a:solidFill>
              </a:rPr>
              <a:t>Some of the responsibilities and duties of the Buffalo Arts Commission</a:t>
            </a:r>
            <a:endParaRPr lang="en-US" sz="2200" b="1" u="sng" dirty="0">
              <a:solidFill>
                <a:schemeClr val="bg1"/>
              </a:solidFill>
            </a:endParaRPr>
          </a:p>
          <a:p>
            <a:endParaRPr lang="en-US" sz="2200" b="1" u="sng" dirty="0">
              <a:solidFill>
                <a:schemeClr val="bg1"/>
              </a:solidFill>
            </a:endParaRPr>
          </a:p>
          <a:p>
            <a:r>
              <a:rPr lang="en-US" sz="2200" dirty="0" smtClean="0">
                <a:solidFill>
                  <a:schemeClr val="bg1"/>
                </a:solidFill>
              </a:rPr>
              <a:t>1. Plans </a:t>
            </a:r>
            <a:r>
              <a:rPr lang="en-US" sz="2200" dirty="0">
                <a:solidFill>
                  <a:schemeClr val="bg1"/>
                </a:solidFill>
              </a:rPr>
              <a:t>for the conservation of City-owned works of art; </a:t>
            </a:r>
          </a:p>
          <a:p>
            <a:r>
              <a:rPr lang="en-US" sz="2200" dirty="0" smtClean="0">
                <a:solidFill>
                  <a:schemeClr val="bg1"/>
                </a:solidFill>
              </a:rPr>
              <a:t>2. Plans </a:t>
            </a:r>
            <a:r>
              <a:rPr lang="en-US" sz="2200" dirty="0">
                <a:solidFill>
                  <a:schemeClr val="bg1"/>
                </a:solidFill>
              </a:rPr>
              <a:t>to commission new works of art; and </a:t>
            </a:r>
          </a:p>
          <a:p>
            <a:r>
              <a:rPr lang="en-US" sz="2200" dirty="0" smtClean="0">
                <a:solidFill>
                  <a:schemeClr val="bg1"/>
                </a:solidFill>
              </a:rPr>
              <a:t>3. The Commission's reviews </a:t>
            </a:r>
            <a:r>
              <a:rPr lang="en-US" sz="2200" dirty="0">
                <a:solidFill>
                  <a:schemeClr val="bg1"/>
                </a:solidFill>
              </a:rPr>
              <a:t>and </a:t>
            </a:r>
            <a:r>
              <a:rPr lang="en-US" sz="2200" dirty="0" smtClean="0">
                <a:solidFill>
                  <a:schemeClr val="bg1"/>
                </a:solidFill>
              </a:rPr>
              <a:t>recommends projects that enhance </a:t>
            </a:r>
            <a:r>
              <a:rPr lang="en-US" sz="2200" dirty="0">
                <a:solidFill>
                  <a:schemeClr val="bg1"/>
                </a:solidFill>
              </a:rPr>
              <a:t>the general aesthetic appearance of City property. </a:t>
            </a:r>
          </a:p>
          <a:p>
            <a:r>
              <a:rPr lang="en-US" sz="2200" dirty="0" smtClean="0">
                <a:solidFill>
                  <a:schemeClr val="bg1"/>
                </a:solidFill>
              </a:rPr>
              <a:t>4. Advises </a:t>
            </a:r>
            <a:r>
              <a:rPr lang="en-US" sz="2200" dirty="0">
                <a:solidFill>
                  <a:schemeClr val="bg1"/>
                </a:solidFill>
              </a:rPr>
              <a:t>the Mayor and Common Council concerning the removal </a:t>
            </a:r>
            <a:r>
              <a:rPr lang="en-US" sz="2200" dirty="0" smtClean="0">
                <a:solidFill>
                  <a:schemeClr val="bg1"/>
                </a:solidFill>
              </a:rPr>
              <a:t>or relocation of any works of art presently owned by the City of Buffalo. </a:t>
            </a:r>
          </a:p>
          <a:p>
            <a:r>
              <a:rPr lang="en-US" sz="2200" b="1" dirty="0" smtClean="0">
                <a:solidFill>
                  <a:srgbClr val="FF0000"/>
                </a:solidFill>
              </a:rPr>
              <a:t>5. Advises the Mayor and Common Council concerning the acceptance or declination of works of art offered to the City of Buffalo. </a:t>
            </a:r>
          </a:p>
          <a:p>
            <a:r>
              <a:rPr lang="en-US" sz="2200" dirty="0" smtClean="0"/>
              <a:t>6. Makes </a:t>
            </a:r>
            <a:r>
              <a:rPr lang="en-US" sz="2200" dirty="0"/>
              <a:t>application for and administer federal, state and other grants, loans or appropriations for the Commission's acquisition or maintenance of works of art. </a:t>
            </a:r>
          </a:p>
          <a:p>
            <a:r>
              <a:rPr lang="en-US" sz="2200" dirty="0" smtClean="0"/>
              <a:t>7. Assists </a:t>
            </a:r>
            <a:r>
              <a:rPr lang="en-US" sz="2200" dirty="0"/>
              <a:t>the City in the formation of City ordinances and policies designed to promote, enhance and strengthen the arts in Buffalo. </a:t>
            </a:r>
          </a:p>
        </p:txBody>
      </p:sp>
    </p:spTree>
    <p:extLst>
      <p:ext uri="{BB962C8B-B14F-4D97-AF65-F5344CB8AC3E}">
        <p14:creationId xmlns:p14="http://schemas.microsoft.com/office/powerpoint/2010/main" val="376290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67591" y="381000"/>
            <a:ext cx="8153400" cy="5847755"/>
          </a:xfrm>
          <a:prstGeom prst="rect">
            <a:avLst/>
          </a:prstGeom>
        </p:spPr>
        <p:txBody>
          <a:bodyPr wrap="square">
            <a:spAutoFit/>
          </a:bodyPr>
          <a:lstStyle/>
          <a:p>
            <a:r>
              <a:rPr lang="en-US" sz="2200" b="1" u="sng" dirty="0" smtClean="0">
                <a:solidFill>
                  <a:schemeClr val="bg1"/>
                </a:solidFill>
              </a:rPr>
              <a:t>Some of the responsibilities and duties of the Buffalo Arts Commission</a:t>
            </a:r>
            <a:endParaRPr lang="en-US" sz="2200" b="1" u="sng" dirty="0">
              <a:solidFill>
                <a:schemeClr val="bg1"/>
              </a:solidFill>
            </a:endParaRPr>
          </a:p>
          <a:p>
            <a:endParaRPr lang="en-US" sz="2200" b="1" u="sng" dirty="0">
              <a:solidFill>
                <a:schemeClr val="bg1"/>
              </a:solidFill>
            </a:endParaRPr>
          </a:p>
          <a:p>
            <a:r>
              <a:rPr lang="en-US" sz="2200" dirty="0" smtClean="0">
                <a:solidFill>
                  <a:schemeClr val="bg1"/>
                </a:solidFill>
              </a:rPr>
              <a:t>1. The Commission </a:t>
            </a:r>
            <a:r>
              <a:rPr lang="en-US" sz="2200" dirty="0">
                <a:solidFill>
                  <a:schemeClr val="bg1"/>
                </a:solidFill>
              </a:rPr>
              <a:t>plans for the conservation of City-owned works of art; </a:t>
            </a:r>
          </a:p>
          <a:p>
            <a:r>
              <a:rPr lang="en-US" sz="2200" dirty="0" smtClean="0">
                <a:solidFill>
                  <a:schemeClr val="bg1"/>
                </a:solidFill>
              </a:rPr>
              <a:t>2. Plans </a:t>
            </a:r>
            <a:r>
              <a:rPr lang="en-US" sz="2200" dirty="0">
                <a:solidFill>
                  <a:schemeClr val="bg1"/>
                </a:solidFill>
              </a:rPr>
              <a:t>to commission new works of art; and </a:t>
            </a:r>
          </a:p>
          <a:p>
            <a:r>
              <a:rPr lang="en-US" sz="2200" dirty="0" smtClean="0">
                <a:solidFill>
                  <a:schemeClr val="bg1"/>
                </a:solidFill>
              </a:rPr>
              <a:t>3. The Commission's reviews </a:t>
            </a:r>
            <a:r>
              <a:rPr lang="en-US" sz="2200" dirty="0">
                <a:solidFill>
                  <a:schemeClr val="bg1"/>
                </a:solidFill>
              </a:rPr>
              <a:t>and </a:t>
            </a:r>
            <a:r>
              <a:rPr lang="en-US" sz="2200" dirty="0" smtClean="0">
                <a:solidFill>
                  <a:schemeClr val="bg1"/>
                </a:solidFill>
              </a:rPr>
              <a:t>recommends projects that enhance </a:t>
            </a:r>
            <a:r>
              <a:rPr lang="en-US" sz="2200" dirty="0">
                <a:solidFill>
                  <a:schemeClr val="bg1"/>
                </a:solidFill>
              </a:rPr>
              <a:t>the general aesthetic appearance of City property. </a:t>
            </a:r>
          </a:p>
          <a:p>
            <a:r>
              <a:rPr lang="en-US" sz="2200" dirty="0" smtClean="0">
                <a:solidFill>
                  <a:schemeClr val="bg1"/>
                </a:solidFill>
              </a:rPr>
              <a:t>4. Advises </a:t>
            </a:r>
            <a:r>
              <a:rPr lang="en-US" sz="2200" dirty="0">
                <a:solidFill>
                  <a:schemeClr val="bg1"/>
                </a:solidFill>
              </a:rPr>
              <a:t>the Mayor and Common Council concerning the removal </a:t>
            </a:r>
            <a:r>
              <a:rPr lang="en-US" sz="2200" dirty="0" smtClean="0">
                <a:solidFill>
                  <a:schemeClr val="bg1"/>
                </a:solidFill>
              </a:rPr>
              <a:t>or relocation of any works of art presently owned by the City of Buffalo. </a:t>
            </a:r>
          </a:p>
          <a:p>
            <a:r>
              <a:rPr lang="en-US" sz="2200" dirty="0" smtClean="0">
                <a:solidFill>
                  <a:schemeClr val="bg1"/>
                </a:solidFill>
              </a:rPr>
              <a:t>5. Advises the Mayor and Common Council concerning the acceptance or declination of works of art offered to the City of Buffalo. </a:t>
            </a:r>
          </a:p>
          <a:p>
            <a:r>
              <a:rPr lang="en-US" sz="2200" b="1" dirty="0" smtClean="0">
                <a:solidFill>
                  <a:srgbClr val="FF0000"/>
                </a:solidFill>
              </a:rPr>
              <a:t>6. Makes </a:t>
            </a:r>
            <a:r>
              <a:rPr lang="en-US" sz="2200" b="1" dirty="0">
                <a:solidFill>
                  <a:srgbClr val="FF0000"/>
                </a:solidFill>
              </a:rPr>
              <a:t>application </a:t>
            </a:r>
            <a:r>
              <a:rPr lang="en-US" sz="2200" b="1" dirty="0" smtClean="0">
                <a:solidFill>
                  <a:srgbClr val="FF0000"/>
                </a:solidFill>
              </a:rPr>
              <a:t>for, </a:t>
            </a:r>
            <a:r>
              <a:rPr lang="en-US" sz="2200" b="1" dirty="0">
                <a:solidFill>
                  <a:srgbClr val="FF0000"/>
                </a:solidFill>
              </a:rPr>
              <a:t>and </a:t>
            </a:r>
            <a:r>
              <a:rPr lang="en-US" sz="2200" b="1" dirty="0" smtClean="0">
                <a:solidFill>
                  <a:srgbClr val="FF0000"/>
                </a:solidFill>
              </a:rPr>
              <a:t>administers </a:t>
            </a:r>
            <a:r>
              <a:rPr lang="en-US" sz="2200" b="1" dirty="0">
                <a:solidFill>
                  <a:srgbClr val="FF0000"/>
                </a:solidFill>
              </a:rPr>
              <a:t>federal, state and other grants, loans or appropriations for the Commission's acquisition or maintenance of works of art. </a:t>
            </a:r>
          </a:p>
          <a:p>
            <a:r>
              <a:rPr lang="en-US" sz="2200" dirty="0" smtClean="0"/>
              <a:t>7. Assists </a:t>
            </a:r>
            <a:r>
              <a:rPr lang="en-US" sz="2200" dirty="0"/>
              <a:t>the City in the formation of City ordinances and policies designed to promote, enhance and strengthen the arts in Buffalo. </a:t>
            </a:r>
          </a:p>
        </p:txBody>
      </p:sp>
    </p:spTree>
    <p:extLst>
      <p:ext uri="{BB962C8B-B14F-4D97-AF65-F5344CB8AC3E}">
        <p14:creationId xmlns:p14="http://schemas.microsoft.com/office/powerpoint/2010/main" val="296296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67591" y="381000"/>
            <a:ext cx="8153400" cy="5847755"/>
          </a:xfrm>
          <a:prstGeom prst="rect">
            <a:avLst/>
          </a:prstGeom>
        </p:spPr>
        <p:txBody>
          <a:bodyPr wrap="square">
            <a:spAutoFit/>
          </a:bodyPr>
          <a:lstStyle/>
          <a:p>
            <a:r>
              <a:rPr lang="en-US" sz="2200" b="1" u="sng" dirty="0" smtClean="0">
                <a:solidFill>
                  <a:schemeClr val="bg1"/>
                </a:solidFill>
              </a:rPr>
              <a:t>Some of the responsibilities and duties of the Buffalo Arts Commission</a:t>
            </a:r>
            <a:endParaRPr lang="en-US" sz="2200" b="1" u="sng" dirty="0">
              <a:solidFill>
                <a:schemeClr val="bg1"/>
              </a:solidFill>
            </a:endParaRPr>
          </a:p>
          <a:p>
            <a:endParaRPr lang="en-US" sz="2200" b="1" u="sng" dirty="0">
              <a:solidFill>
                <a:schemeClr val="bg1"/>
              </a:solidFill>
            </a:endParaRPr>
          </a:p>
          <a:p>
            <a:r>
              <a:rPr lang="en-US" sz="2200" dirty="0" smtClean="0">
                <a:solidFill>
                  <a:schemeClr val="bg1"/>
                </a:solidFill>
              </a:rPr>
              <a:t>1. The Commission plans </a:t>
            </a:r>
            <a:r>
              <a:rPr lang="en-US" sz="2200" dirty="0">
                <a:solidFill>
                  <a:schemeClr val="bg1"/>
                </a:solidFill>
              </a:rPr>
              <a:t>for the conservation of City-owned works of art; </a:t>
            </a:r>
          </a:p>
          <a:p>
            <a:r>
              <a:rPr lang="en-US" sz="2200" dirty="0" smtClean="0">
                <a:solidFill>
                  <a:schemeClr val="bg1"/>
                </a:solidFill>
              </a:rPr>
              <a:t>2. Plans </a:t>
            </a:r>
            <a:r>
              <a:rPr lang="en-US" sz="2200" dirty="0">
                <a:solidFill>
                  <a:schemeClr val="bg1"/>
                </a:solidFill>
              </a:rPr>
              <a:t>to commission new works of art; and </a:t>
            </a:r>
          </a:p>
          <a:p>
            <a:r>
              <a:rPr lang="en-US" sz="2200" dirty="0" smtClean="0">
                <a:solidFill>
                  <a:schemeClr val="bg1"/>
                </a:solidFill>
              </a:rPr>
              <a:t>3. The Commission's reviews </a:t>
            </a:r>
            <a:r>
              <a:rPr lang="en-US" sz="2200" dirty="0">
                <a:solidFill>
                  <a:schemeClr val="bg1"/>
                </a:solidFill>
              </a:rPr>
              <a:t>and </a:t>
            </a:r>
            <a:r>
              <a:rPr lang="en-US" sz="2200" dirty="0" smtClean="0">
                <a:solidFill>
                  <a:schemeClr val="bg1"/>
                </a:solidFill>
              </a:rPr>
              <a:t>recommends projects that enhance </a:t>
            </a:r>
            <a:r>
              <a:rPr lang="en-US" sz="2200" dirty="0">
                <a:solidFill>
                  <a:schemeClr val="bg1"/>
                </a:solidFill>
              </a:rPr>
              <a:t>the general aesthetic appearance of City property. </a:t>
            </a:r>
          </a:p>
          <a:p>
            <a:r>
              <a:rPr lang="en-US" sz="2200" dirty="0" smtClean="0">
                <a:solidFill>
                  <a:schemeClr val="bg1"/>
                </a:solidFill>
              </a:rPr>
              <a:t>4. Advises </a:t>
            </a:r>
            <a:r>
              <a:rPr lang="en-US" sz="2200" dirty="0">
                <a:solidFill>
                  <a:schemeClr val="bg1"/>
                </a:solidFill>
              </a:rPr>
              <a:t>the Mayor and Common Council concerning the removal </a:t>
            </a:r>
            <a:r>
              <a:rPr lang="en-US" sz="2200" dirty="0" smtClean="0">
                <a:solidFill>
                  <a:schemeClr val="bg1"/>
                </a:solidFill>
              </a:rPr>
              <a:t>or relocation of any works of art presently owned by the City of Buffalo. </a:t>
            </a:r>
          </a:p>
          <a:p>
            <a:r>
              <a:rPr lang="en-US" sz="2200" dirty="0" smtClean="0">
                <a:solidFill>
                  <a:schemeClr val="bg1"/>
                </a:solidFill>
              </a:rPr>
              <a:t>5. Advises the Mayor and Common Council concerning the acceptance or declination of works of art offered to the City of Buffalo. </a:t>
            </a:r>
          </a:p>
          <a:p>
            <a:r>
              <a:rPr lang="en-US" sz="2200" dirty="0" smtClean="0">
                <a:solidFill>
                  <a:schemeClr val="bg1"/>
                </a:solidFill>
              </a:rPr>
              <a:t>6. Makes </a:t>
            </a:r>
            <a:r>
              <a:rPr lang="en-US" sz="2200" dirty="0">
                <a:solidFill>
                  <a:schemeClr val="bg1"/>
                </a:solidFill>
              </a:rPr>
              <a:t>application for and </a:t>
            </a:r>
            <a:r>
              <a:rPr lang="en-US" sz="2200" dirty="0" smtClean="0">
                <a:solidFill>
                  <a:schemeClr val="bg1"/>
                </a:solidFill>
              </a:rPr>
              <a:t>administers </a:t>
            </a:r>
            <a:r>
              <a:rPr lang="en-US" sz="2200" dirty="0">
                <a:solidFill>
                  <a:schemeClr val="bg1"/>
                </a:solidFill>
              </a:rPr>
              <a:t>federal, state and other grants, loans or appropriations for the Commission's acquisition or maintenance of works of art. </a:t>
            </a:r>
          </a:p>
          <a:p>
            <a:r>
              <a:rPr lang="en-US" sz="2200" b="1" dirty="0" smtClean="0">
                <a:solidFill>
                  <a:srgbClr val="FF0000"/>
                </a:solidFill>
              </a:rPr>
              <a:t>7. Assists </a:t>
            </a:r>
            <a:r>
              <a:rPr lang="en-US" sz="2200" b="1" dirty="0">
                <a:solidFill>
                  <a:srgbClr val="FF0000"/>
                </a:solidFill>
              </a:rPr>
              <a:t>the City in the formation of City ordinances and policies designed to promote, enhance and strengthen the arts in Buffalo. </a:t>
            </a:r>
          </a:p>
        </p:txBody>
      </p:sp>
    </p:spTree>
    <p:extLst>
      <p:ext uri="{BB962C8B-B14F-4D97-AF65-F5344CB8AC3E}">
        <p14:creationId xmlns:p14="http://schemas.microsoft.com/office/powerpoint/2010/main" val="274104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685800" y="457200"/>
            <a:ext cx="7772400" cy="1569660"/>
          </a:xfrm>
          <a:prstGeom prst="rect">
            <a:avLst/>
          </a:prstGeom>
        </p:spPr>
        <p:txBody>
          <a:bodyPr wrap="square">
            <a:spAutoFit/>
          </a:bodyPr>
          <a:lstStyle/>
          <a:p>
            <a:r>
              <a:rPr lang="en-US" sz="3200" dirty="0">
                <a:solidFill>
                  <a:schemeClr val="bg1"/>
                </a:solidFill>
              </a:rPr>
              <a:t>Promote the artistic life of city neighborhoods with particular attention paid to preserving and promoting cultural diversity</a:t>
            </a:r>
          </a:p>
        </p:txBody>
      </p:sp>
    </p:spTree>
    <p:extLst>
      <p:ext uri="{BB962C8B-B14F-4D97-AF65-F5344CB8AC3E}">
        <p14:creationId xmlns:p14="http://schemas.microsoft.com/office/powerpoint/2010/main" val="344996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Ted-PC\Desktop\IMG_6607 city h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3884"/>
            <a:ext cx="512233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5800" y="685800"/>
            <a:ext cx="3581400" cy="830997"/>
          </a:xfrm>
          <a:prstGeom prst="rect">
            <a:avLst/>
          </a:prstGeom>
          <a:noFill/>
        </p:spPr>
        <p:txBody>
          <a:bodyPr wrap="square" rtlCol="0">
            <a:spAutoFit/>
          </a:bodyPr>
          <a:lstStyle/>
          <a:p>
            <a:r>
              <a:rPr lang="en-US" sz="4800" dirty="0" smtClean="0">
                <a:solidFill>
                  <a:schemeClr val="bg1"/>
                </a:solidFill>
              </a:rPr>
              <a:t>Welcome</a:t>
            </a:r>
            <a:endParaRPr lang="en-US" sz="4800" dirty="0">
              <a:solidFill>
                <a:schemeClr val="bg1"/>
              </a:solidFill>
            </a:endParaRPr>
          </a:p>
        </p:txBody>
      </p:sp>
      <p:pic>
        <p:nvPicPr>
          <p:cNvPr id="4" name="Picture 1" descr="http://t2.gstatic.com/images?q=tbn:ANd9GcSUuwD7yUIhGQEWZgXOoKJRSXlvRGqPkYACM2paXQ7AIeW5YaQnlaOMkH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828800"/>
            <a:ext cx="3962400" cy="3896360"/>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06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76199"/>
            <a:ext cx="9067800" cy="6494085"/>
          </a:xfrm>
          <a:prstGeom prst="rect">
            <a:avLst/>
          </a:prstGeom>
        </p:spPr>
        <p:txBody>
          <a:bodyPr wrap="square">
            <a:spAutoFit/>
          </a:bodyPr>
          <a:lstStyle/>
          <a:p>
            <a:r>
              <a:rPr lang="en-US" sz="3200" b="1" dirty="0">
                <a:solidFill>
                  <a:schemeClr val="bg1"/>
                </a:solidFill>
              </a:rPr>
              <a:t>POLICY AND PROCEDURE FOR PLACEMENT OF PUBLIC ART ON CITY PROPERTY (selected text)</a:t>
            </a:r>
            <a:endParaRPr lang="en-US" sz="3200" dirty="0">
              <a:solidFill>
                <a:schemeClr val="bg1"/>
              </a:solidFill>
            </a:endParaRPr>
          </a:p>
          <a:p>
            <a:r>
              <a:rPr lang="en-US" sz="1600" b="1" dirty="0">
                <a:solidFill>
                  <a:schemeClr val="bg1"/>
                </a:solidFill>
              </a:rPr>
              <a:t> </a:t>
            </a:r>
            <a:endParaRPr lang="en-US" sz="1600" dirty="0">
              <a:solidFill>
                <a:schemeClr val="bg1"/>
              </a:solidFill>
            </a:endParaRPr>
          </a:p>
          <a:p>
            <a:r>
              <a:rPr lang="en-US" sz="3200" b="1" dirty="0">
                <a:solidFill>
                  <a:srgbClr val="FF0000"/>
                </a:solidFill>
              </a:rPr>
              <a:t>PURPOSE</a:t>
            </a:r>
            <a:r>
              <a:rPr lang="en-US" sz="3200" dirty="0">
                <a:solidFill>
                  <a:srgbClr val="FF0000"/>
                </a:solidFill>
              </a:rPr>
              <a:t>  </a:t>
            </a:r>
          </a:p>
          <a:p>
            <a:r>
              <a:rPr lang="en-US" sz="1600" dirty="0">
                <a:solidFill>
                  <a:schemeClr val="bg1"/>
                </a:solidFill>
              </a:rPr>
              <a:t> </a:t>
            </a:r>
          </a:p>
          <a:p>
            <a:r>
              <a:rPr lang="en-US" sz="3200" dirty="0"/>
              <a:t>Art can take many forms, from traditional statuary and painting, to temporary installations and exhibits, and out-of-the-ordinary applications such as unique designs and material applied to public spaces, buildings or fixtures.  This may include signs, plaques, utilitarian objects such as benches, bike racks, light fixtures, and water fountains, </a:t>
            </a:r>
            <a:r>
              <a:rPr lang="en-US" sz="3200" dirty="0" smtClean="0"/>
              <a:t>monuments</a:t>
            </a:r>
            <a:r>
              <a:rPr lang="en-US" sz="3200" dirty="0"/>
              <a:t>, </a:t>
            </a:r>
            <a:r>
              <a:rPr lang="en-US" sz="3200" dirty="0" smtClean="0"/>
              <a:t>and memorials</a:t>
            </a:r>
            <a:r>
              <a:rPr lang="en-US" sz="3200" dirty="0"/>
              <a:t>.</a:t>
            </a:r>
          </a:p>
          <a:p>
            <a:r>
              <a:rPr lang="en-US" sz="3200" dirty="0">
                <a:solidFill>
                  <a:schemeClr val="bg1"/>
                </a:solidFill>
              </a:rPr>
              <a:t> </a:t>
            </a:r>
          </a:p>
        </p:txBody>
      </p:sp>
    </p:spTree>
    <p:extLst>
      <p:ext uri="{BB962C8B-B14F-4D97-AF65-F5344CB8AC3E}">
        <p14:creationId xmlns:p14="http://schemas.microsoft.com/office/powerpoint/2010/main" val="267427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76199"/>
            <a:ext cx="9067800" cy="6494085"/>
          </a:xfrm>
          <a:prstGeom prst="rect">
            <a:avLst/>
          </a:prstGeom>
        </p:spPr>
        <p:txBody>
          <a:bodyPr wrap="square">
            <a:spAutoFit/>
          </a:bodyPr>
          <a:lstStyle/>
          <a:p>
            <a:r>
              <a:rPr lang="en-US" sz="3200" b="1" dirty="0">
                <a:solidFill>
                  <a:schemeClr val="bg1"/>
                </a:solidFill>
              </a:rPr>
              <a:t>POLICY AND PROCEDURE FOR PLACEMENT OF PUBLIC ART ON CITY PROPERTY (selected text)</a:t>
            </a:r>
            <a:endParaRPr lang="en-US" sz="3200" dirty="0">
              <a:solidFill>
                <a:schemeClr val="bg1"/>
              </a:solidFill>
            </a:endParaRPr>
          </a:p>
          <a:p>
            <a:r>
              <a:rPr lang="en-US" sz="1600" b="1" dirty="0">
                <a:solidFill>
                  <a:schemeClr val="bg1"/>
                </a:solidFill>
              </a:rPr>
              <a:t> </a:t>
            </a:r>
            <a:endParaRPr lang="en-US" sz="1600" dirty="0">
              <a:solidFill>
                <a:schemeClr val="bg1"/>
              </a:solidFill>
            </a:endParaRPr>
          </a:p>
          <a:p>
            <a:r>
              <a:rPr lang="en-US" sz="3200" b="1" dirty="0">
                <a:solidFill>
                  <a:srgbClr val="000000"/>
                </a:solidFill>
              </a:rPr>
              <a:t>PURPOSE</a:t>
            </a:r>
            <a:r>
              <a:rPr lang="en-US" sz="3200" dirty="0">
                <a:solidFill>
                  <a:srgbClr val="000000"/>
                </a:solidFill>
              </a:rPr>
              <a:t>  </a:t>
            </a:r>
          </a:p>
          <a:p>
            <a:r>
              <a:rPr lang="en-US" sz="1600" dirty="0">
                <a:solidFill>
                  <a:schemeClr val="bg1"/>
                </a:solidFill>
              </a:rPr>
              <a:t> </a:t>
            </a:r>
          </a:p>
          <a:p>
            <a:r>
              <a:rPr lang="en-US" sz="3200" b="1" dirty="0">
                <a:solidFill>
                  <a:srgbClr val="FF0000"/>
                </a:solidFill>
              </a:rPr>
              <a:t>Art can take many forms</a:t>
            </a:r>
            <a:r>
              <a:rPr lang="en-US" sz="3200" b="1" dirty="0">
                <a:solidFill>
                  <a:srgbClr val="000000"/>
                </a:solidFill>
              </a:rPr>
              <a:t>, </a:t>
            </a:r>
            <a:r>
              <a:rPr lang="en-US" sz="3200" dirty="0">
                <a:solidFill>
                  <a:srgbClr val="000000"/>
                </a:solidFill>
              </a:rPr>
              <a:t>from traditional statuary and painting, to temporary installations and exhibits, and out-of-the-ordinary applications such as unique designs and material applied to public spaces, buildings or fixtures.  This may include signs, plaques, utilitarian objects such as benches, bike racks, light fixtures, and water fountains, </a:t>
            </a:r>
            <a:r>
              <a:rPr lang="en-US" sz="3200" dirty="0" smtClean="0">
                <a:solidFill>
                  <a:srgbClr val="000000"/>
                </a:solidFill>
              </a:rPr>
              <a:t>monuments</a:t>
            </a:r>
            <a:r>
              <a:rPr lang="en-US" sz="3200" dirty="0">
                <a:solidFill>
                  <a:srgbClr val="000000"/>
                </a:solidFill>
              </a:rPr>
              <a:t>, </a:t>
            </a:r>
            <a:r>
              <a:rPr lang="en-US" sz="3200" dirty="0" smtClean="0">
                <a:solidFill>
                  <a:srgbClr val="000000"/>
                </a:solidFill>
              </a:rPr>
              <a:t>and memorials</a:t>
            </a:r>
            <a:r>
              <a:rPr lang="en-US" sz="3200" dirty="0">
                <a:solidFill>
                  <a:srgbClr val="000000"/>
                </a:solidFill>
              </a:rPr>
              <a:t>.</a:t>
            </a:r>
          </a:p>
          <a:p>
            <a:r>
              <a:rPr lang="en-US" sz="3200" dirty="0">
                <a:solidFill>
                  <a:srgbClr val="000000"/>
                </a:solidFill>
              </a:rPr>
              <a:t> </a:t>
            </a:r>
          </a:p>
        </p:txBody>
      </p:sp>
    </p:spTree>
    <p:extLst>
      <p:ext uri="{BB962C8B-B14F-4D97-AF65-F5344CB8AC3E}">
        <p14:creationId xmlns:p14="http://schemas.microsoft.com/office/powerpoint/2010/main" val="120571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76199"/>
            <a:ext cx="9067800" cy="6494085"/>
          </a:xfrm>
          <a:prstGeom prst="rect">
            <a:avLst/>
          </a:prstGeom>
        </p:spPr>
        <p:txBody>
          <a:bodyPr wrap="square">
            <a:spAutoFit/>
          </a:bodyPr>
          <a:lstStyle/>
          <a:p>
            <a:r>
              <a:rPr lang="en-US" sz="3200" b="1" dirty="0">
                <a:solidFill>
                  <a:schemeClr val="bg1"/>
                </a:solidFill>
              </a:rPr>
              <a:t>POLICY AND PROCEDURE FOR PLACEMENT OF PUBLIC ART ON CITY PROPERTY (selected text)</a:t>
            </a:r>
            <a:endParaRPr lang="en-US" sz="3200" dirty="0">
              <a:solidFill>
                <a:schemeClr val="bg1"/>
              </a:solidFill>
            </a:endParaRPr>
          </a:p>
          <a:p>
            <a:r>
              <a:rPr lang="en-US" sz="1600" b="1" dirty="0">
                <a:solidFill>
                  <a:schemeClr val="bg1"/>
                </a:solidFill>
              </a:rPr>
              <a:t> </a:t>
            </a:r>
            <a:endParaRPr lang="en-US" sz="1600" dirty="0">
              <a:solidFill>
                <a:schemeClr val="bg1"/>
              </a:solidFill>
            </a:endParaRPr>
          </a:p>
          <a:p>
            <a:r>
              <a:rPr lang="en-US" sz="3200" b="1" dirty="0">
                <a:solidFill>
                  <a:srgbClr val="000000"/>
                </a:solidFill>
              </a:rPr>
              <a:t>PURPOSE</a:t>
            </a:r>
            <a:r>
              <a:rPr lang="en-US" sz="3200" dirty="0">
                <a:solidFill>
                  <a:srgbClr val="000000"/>
                </a:solidFill>
              </a:rPr>
              <a:t> </a:t>
            </a:r>
            <a:r>
              <a:rPr lang="en-US" sz="3200" dirty="0">
                <a:solidFill>
                  <a:schemeClr val="bg1"/>
                </a:solidFill>
              </a:rPr>
              <a:t> </a:t>
            </a:r>
          </a:p>
          <a:p>
            <a:r>
              <a:rPr lang="en-US" sz="1600" dirty="0">
                <a:solidFill>
                  <a:schemeClr val="bg1"/>
                </a:solidFill>
              </a:rPr>
              <a:t> </a:t>
            </a:r>
          </a:p>
          <a:p>
            <a:r>
              <a:rPr lang="en-US" sz="3200" dirty="0">
                <a:solidFill>
                  <a:schemeClr val="bg1"/>
                </a:solidFill>
              </a:rPr>
              <a:t>Art can take many forms, </a:t>
            </a:r>
            <a:r>
              <a:rPr lang="en-US" sz="3200" dirty="0">
                <a:solidFill>
                  <a:srgbClr val="FF0000"/>
                </a:solidFill>
              </a:rPr>
              <a:t>from traditional statuary and painting, to temporary installations and exhibits, and out-of-the-ordinary applications such as unique designs and material applied to public spaces, buildings or fixtures.</a:t>
            </a:r>
            <a:r>
              <a:rPr lang="en-US" sz="3200" dirty="0">
                <a:solidFill>
                  <a:schemeClr val="bg1"/>
                </a:solidFill>
              </a:rPr>
              <a:t>  </a:t>
            </a:r>
            <a:r>
              <a:rPr lang="en-US" sz="3200" dirty="0"/>
              <a:t>This may include signs, plaques, utilitarian objects such as benches, bike racks, light fixtures, and water fountains, </a:t>
            </a:r>
            <a:r>
              <a:rPr lang="en-US" sz="3200" dirty="0" smtClean="0"/>
              <a:t>monuments</a:t>
            </a:r>
            <a:r>
              <a:rPr lang="en-US" sz="3200" dirty="0"/>
              <a:t>, </a:t>
            </a:r>
            <a:r>
              <a:rPr lang="en-US" sz="3200" dirty="0" smtClean="0"/>
              <a:t>and memorials</a:t>
            </a:r>
            <a:r>
              <a:rPr lang="en-US" sz="3200" dirty="0"/>
              <a:t>.</a:t>
            </a:r>
          </a:p>
          <a:p>
            <a:r>
              <a:rPr lang="en-US" sz="3200" dirty="0">
                <a:solidFill>
                  <a:schemeClr val="bg1"/>
                </a:solidFill>
              </a:rPr>
              <a:t> </a:t>
            </a:r>
          </a:p>
        </p:txBody>
      </p:sp>
    </p:spTree>
    <p:extLst>
      <p:ext uri="{BB962C8B-B14F-4D97-AF65-F5344CB8AC3E}">
        <p14:creationId xmlns:p14="http://schemas.microsoft.com/office/powerpoint/2010/main" val="73806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76199"/>
            <a:ext cx="9067800" cy="6494085"/>
          </a:xfrm>
          <a:prstGeom prst="rect">
            <a:avLst/>
          </a:prstGeom>
        </p:spPr>
        <p:txBody>
          <a:bodyPr wrap="square">
            <a:spAutoFit/>
          </a:bodyPr>
          <a:lstStyle/>
          <a:p>
            <a:r>
              <a:rPr lang="en-US" sz="3200" b="1" dirty="0">
                <a:solidFill>
                  <a:schemeClr val="bg1"/>
                </a:solidFill>
              </a:rPr>
              <a:t>POLICY AND PROCEDURE FOR PLACEMENT OF PUBLIC ART ON CITY PROPERTY (selected text)</a:t>
            </a:r>
            <a:endParaRPr lang="en-US" sz="3200" dirty="0">
              <a:solidFill>
                <a:schemeClr val="bg1"/>
              </a:solidFill>
            </a:endParaRPr>
          </a:p>
          <a:p>
            <a:r>
              <a:rPr lang="en-US" sz="1600" b="1" dirty="0">
                <a:solidFill>
                  <a:schemeClr val="bg1"/>
                </a:solidFill>
              </a:rPr>
              <a:t> </a:t>
            </a:r>
            <a:endParaRPr lang="en-US" sz="1600" dirty="0">
              <a:solidFill>
                <a:schemeClr val="bg1"/>
              </a:solidFill>
            </a:endParaRPr>
          </a:p>
          <a:p>
            <a:r>
              <a:rPr lang="en-US" sz="3200" b="1" dirty="0">
                <a:solidFill>
                  <a:srgbClr val="000000"/>
                </a:solidFill>
              </a:rPr>
              <a:t>PURPOSE</a:t>
            </a:r>
            <a:r>
              <a:rPr lang="en-US" sz="3200" dirty="0">
                <a:solidFill>
                  <a:srgbClr val="000000"/>
                </a:solidFill>
              </a:rPr>
              <a:t> </a:t>
            </a:r>
            <a:r>
              <a:rPr lang="en-US" sz="3200" dirty="0">
                <a:solidFill>
                  <a:schemeClr val="bg1"/>
                </a:solidFill>
              </a:rPr>
              <a:t> </a:t>
            </a:r>
          </a:p>
          <a:p>
            <a:r>
              <a:rPr lang="en-US" sz="1600" dirty="0">
                <a:solidFill>
                  <a:schemeClr val="bg1"/>
                </a:solidFill>
              </a:rPr>
              <a:t> </a:t>
            </a:r>
          </a:p>
          <a:p>
            <a:r>
              <a:rPr lang="en-US" sz="3200" dirty="0">
                <a:solidFill>
                  <a:schemeClr val="bg1"/>
                </a:solidFill>
              </a:rPr>
              <a:t>Art can take many forms, from traditional statuary and painting, to temporary installations and exhibits, and out-of-the-ordinary applications such as unique designs and material applied to public spaces, buildings or fixtures.  </a:t>
            </a:r>
            <a:r>
              <a:rPr lang="en-US" sz="3200" dirty="0">
                <a:solidFill>
                  <a:srgbClr val="FF0000"/>
                </a:solidFill>
              </a:rPr>
              <a:t>This may include signs, plaques, utilitarian objects such as benches, bike racks, light fixtures, and water fountains, </a:t>
            </a:r>
            <a:r>
              <a:rPr lang="en-US" sz="3200" dirty="0" smtClean="0">
                <a:solidFill>
                  <a:srgbClr val="FF0000"/>
                </a:solidFill>
              </a:rPr>
              <a:t>monuments</a:t>
            </a:r>
            <a:r>
              <a:rPr lang="en-US" sz="3200" dirty="0">
                <a:solidFill>
                  <a:srgbClr val="FF0000"/>
                </a:solidFill>
              </a:rPr>
              <a:t>, </a:t>
            </a:r>
            <a:r>
              <a:rPr lang="en-US" sz="3200" dirty="0" smtClean="0">
                <a:solidFill>
                  <a:srgbClr val="FF0000"/>
                </a:solidFill>
              </a:rPr>
              <a:t>and memorials</a:t>
            </a:r>
            <a:r>
              <a:rPr lang="en-US" sz="3200" dirty="0">
                <a:solidFill>
                  <a:srgbClr val="FF0000"/>
                </a:solidFill>
              </a:rPr>
              <a:t>.</a:t>
            </a:r>
          </a:p>
          <a:p>
            <a:r>
              <a:rPr lang="en-US" sz="3200" dirty="0">
                <a:solidFill>
                  <a:schemeClr val="bg1"/>
                </a:solidFill>
              </a:rPr>
              <a:t> </a:t>
            </a:r>
          </a:p>
        </p:txBody>
      </p:sp>
    </p:spTree>
    <p:extLst>
      <p:ext uri="{BB962C8B-B14F-4D97-AF65-F5344CB8AC3E}">
        <p14:creationId xmlns:p14="http://schemas.microsoft.com/office/powerpoint/2010/main" val="328313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76199"/>
            <a:ext cx="9067800" cy="3508653"/>
          </a:xfrm>
          <a:prstGeom prst="rect">
            <a:avLst/>
          </a:prstGeom>
        </p:spPr>
        <p:txBody>
          <a:bodyPr wrap="square">
            <a:spAutoFit/>
          </a:bodyPr>
          <a:lstStyle/>
          <a:p>
            <a:r>
              <a:rPr lang="en-US" sz="3200" b="1" dirty="0">
                <a:solidFill>
                  <a:schemeClr val="bg1"/>
                </a:solidFill>
              </a:rPr>
              <a:t>OBJECTIVES</a:t>
            </a:r>
            <a:endParaRPr lang="en-US" sz="3200" dirty="0">
              <a:solidFill>
                <a:schemeClr val="bg1"/>
              </a:solidFill>
            </a:endParaRPr>
          </a:p>
          <a:p>
            <a:r>
              <a:rPr lang="en-US" sz="1600" b="1" dirty="0">
                <a:solidFill>
                  <a:schemeClr val="bg1"/>
                </a:solidFill>
              </a:rPr>
              <a:t> </a:t>
            </a:r>
            <a:endParaRPr lang="en-US" sz="1600" dirty="0">
              <a:solidFill>
                <a:schemeClr val="bg1"/>
              </a:solidFill>
            </a:endParaRPr>
          </a:p>
          <a:p>
            <a:r>
              <a:rPr lang="en-US" sz="3200" b="1" dirty="0">
                <a:solidFill>
                  <a:srgbClr val="FF0000"/>
                </a:solidFill>
              </a:rPr>
              <a:t>Arts Commission review </a:t>
            </a:r>
            <a:r>
              <a:rPr lang="en-US" sz="3200" dirty="0"/>
              <a:t>is designed to assure that public art reflects the highest standards of artistic achievement, that works are placed in appropriate settings, and that they do not offend Buffalo’s community standards of propriety in civic art.  </a:t>
            </a:r>
          </a:p>
          <a:p>
            <a:pPr lvl="0"/>
            <a:r>
              <a:rPr lang="en-US" sz="1400" b="1" dirty="0" smtClean="0"/>
              <a:t>ONSIDE</a:t>
            </a:r>
            <a:endParaRPr lang="en-US" sz="1400" b="1" dirty="0"/>
          </a:p>
        </p:txBody>
      </p:sp>
    </p:spTree>
    <p:extLst>
      <p:ext uri="{BB962C8B-B14F-4D97-AF65-F5344CB8AC3E}">
        <p14:creationId xmlns:p14="http://schemas.microsoft.com/office/powerpoint/2010/main" val="426583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76199"/>
            <a:ext cx="9067800" cy="3508653"/>
          </a:xfrm>
          <a:prstGeom prst="rect">
            <a:avLst/>
          </a:prstGeom>
        </p:spPr>
        <p:txBody>
          <a:bodyPr wrap="square">
            <a:spAutoFit/>
          </a:bodyPr>
          <a:lstStyle/>
          <a:p>
            <a:r>
              <a:rPr lang="en-US" sz="3200" b="1" dirty="0">
                <a:solidFill>
                  <a:schemeClr val="bg1"/>
                </a:solidFill>
              </a:rPr>
              <a:t>OBJECTIVES</a:t>
            </a:r>
            <a:endParaRPr lang="en-US" sz="3200" dirty="0">
              <a:solidFill>
                <a:schemeClr val="bg1"/>
              </a:solidFill>
            </a:endParaRPr>
          </a:p>
          <a:p>
            <a:r>
              <a:rPr lang="en-US" sz="1600" b="1" dirty="0">
                <a:solidFill>
                  <a:schemeClr val="bg1"/>
                </a:solidFill>
              </a:rPr>
              <a:t> </a:t>
            </a:r>
            <a:endParaRPr lang="en-US" sz="1600" dirty="0">
              <a:solidFill>
                <a:schemeClr val="bg1"/>
              </a:solidFill>
            </a:endParaRPr>
          </a:p>
          <a:p>
            <a:r>
              <a:rPr lang="en-US" sz="3200" dirty="0">
                <a:solidFill>
                  <a:schemeClr val="bg1"/>
                </a:solidFill>
              </a:rPr>
              <a:t>Arts Commission review </a:t>
            </a:r>
            <a:r>
              <a:rPr lang="en-US" sz="3200" b="1" dirty="0">
                <a:solidFill>
                  <a:srgbClr val="FF0000"/>
                </a:solidFill>
              </a:rPr>
              <a:t>is designed to assure that public art reflects the highest standards of artistic achievement,</a:t>
            </a:r>
            <a:r>
              <a:rPr lang="en-US" sz="3200" dirty="0">
                <a:solidFill>
                  <a:schemeClr val="bg1"/>
                </a:solidFill>
              </a:rPr>
              <a:t> </a:t>
            </a:r>
            <a:r>
              <a:rPr lang="en-US" sz="3200" dirty="0">
                <a:solidFill>
                  <a:srgbClr val="000000"/>
                </a:solidFill>
              </a:rPr>
              <a:t>that works are placed in appropriate settings, and that they do not offend Buffalo’s community standards of propriety in civic art.  </a:t>
            </a:r>
          </a:p>
          <a:p>
            <a:pPr lvl="0"/>
            <a:r>
              <a:rPr lang="en-US" sz="1400" b="1" dirty="0" smtClean="0">
                <a:solidFill>
                  <a:srgbClr val="000000"/>
                </a:solidFill>
              </a:rPr>
              <a:t>ONSIDE</a:t>
            </a:r>
            <a:endParaRPr lang="en-US" sz="1400" b="1" dirty="0">
              <a:solidFill>
                <a:srgbClr val="000000"/>
              </a:solidFill>
            </a:endParaRPr>
          </a:p>
        </p:txBody>
      </p:sp>
    </p:spTree>
    <p:extLst>
      <p:ext uri="{BB962C8B-B14F-4D97-AF65-F5344CB8AC3E}">
        <p14:creationId xmlns:p14="http://schemas.microsoft.com/office/powerpoint/2010/main" val="224002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76199"/>
            <a:ext cx="9067800" cy="3508653"/>
          </a:xfrm>
          <a:prstGeom prst="rect">
            <a:avLst/>
          </a:prstGeom>
        </p:spPr>
        <p:txBody>
          <a:bodyPr wrap="square">
            <a:spAutoFit/>
          </a:bodyPr>
          <a:lstStyle/>
          <a:p>
            <a:r>
              <a:rPr lang="en-US" sz="3200" b="1" dirty="0">
                <a:solidFill>
                  <a:schemeClr val="bg1"/>
                </a:solidFill>
              </a:rPr>
              <a:t>OBJECTIVES</a:t>
            </a:r>
            <a:endParaRPr lang="en-US" sz="3200" dirty="0">
              <a:solidFill>
                <a:schemeClr val="bg1"/>
              </a:solidFill>
            </a:endParaRPr>
          </a:p>
          <a:p>
            <a:r>
              <a:rPr lang="en-US" sz="1600" b="1" dirty="0">
                <a:solidFill>
                  <a:schemeClr val="bg1"/>
                </a:solidFill>
              </a:rPr>
              <a:t> </a:t>
            </a:r>
            <a:endParaRPr lang="en-US" sz="1600" dirty="0">
              <a:solidFill>
                <a:schemeClr val="bg1"/>
              </a:solidFill>
            </a:endParaRPr>
          </a:p>
          <a:p>
            <a:r>
              <a:rPr lang="en-US" sz="3200" dirty="0">
                <a:solidFill>
                  <a:schemeClr val="bg1"/>
                </a:solidFill>
              </a:rPr>
              <a:t>Arts Commission review is designed to assure that public art reflects the highest standards of artistic achievement, </a:t>
            </a:r>
            <a:r>
              <a:rPr lang="en-US" sz="3200" b="1" dirty="0">
                <a:solidFill>
                  <a:srgbClr val="FF0000"/>
                </a:solidFill>
              </a:rPr>
              <a:t>that works are placed in appropriate settings</a:t>
            </a:r>
            <a:r>
              <a:rPr lang="en-US" sz="3200" b="1" dirty="0">
                <a:solidFill>
                  <a:srgbClr val="000000"/>
                </a:solidFill>
              </a:rPr>
              <a:t>,</a:t>
            </a:r>
            <a:r>
              <a:rPr lang="en-US" sz="3200" dirty="0">
                <a:solidFill>
                  <a:srgbClr val="000000"/>
                </a:solidFill>
              </a:rPr>
              <a:t> and that they do not offend Buffalo’s community standards of propriety in civic art.  </a:t>
            </a:r>
          </a:p>
          <a:p>
            <a:pPr lvl="0"/>
            <a:r>
              <a:rPr lang="en-US" sz="1400" b="1" dirty="0" smtClean="0">
                <a:solidFill>
                  <a:srgbClr val="000000"/>
                </a:solidFill>
              </a:rPr>
              <a:t>ONSIDE</a:t>
            </a:r>
            <a:endParaRPr lang="en-US" sz="1400" b="1" dirty="0">
              <a:solidFill>
                <a:srgbClr val="000000"/>
              </a:solidFill>
            </a:endParaRPr>
          </a:p>
        </p:txBody>
      </p:sp>
    </p:spTree>
    <p:extLst>
      <p:ext uri="{BB962C8B-B14F-4D97-AF65-F5344CB8AC3E}">
        <p14:creationId xmlns:p14="http://schemas.microsoft.com/office/powerpoint/2010/main" val="177048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76199"/>
            <a:ext cx="9067800" cy="3508653"/>
          </a:xfrm>
          <a:prstGeom prst="rect">
            <a:avLst/>
          </a:prstGeom>
        </p:spPr>
        <p:txBody>
          <a:bodyPr wrap="square">
            <a:spAutoFit/>
          </a:bodyPr>
          <a:lstStyle/>
          <a:p>
            <a:r>
              <a:rPr lang="en-US" sz="3200" b="1" dirty="0">
                <a:solidFill>
                  <a:schemeClr val="bg1"/>
                </a:solidFill>
              </a:rPr>
              <a:t>OBJECTIVES</a:t>
            </a:r>
            <a:endParaRPr lang="en-US" sz="3200" dirty="0">
              <a:solidFill>
                <a:schemeClr val="bg1"/>
              </a:solidFill>
            </a:endParaRPr>
          </a:p>
          <a:p>
            <a:r>
              <a:rPr lang="en-US" sz="1600" b="1" dirty="0">
                <a:solidFill>
                  <a:schemeClr val="bg1"/>
                </a:solidFill>
              </a:rPr>
              <a:t> </a:t>
            </a:r>
            <a:endParaRPr lang="en-US" sz="1600" dirty="0">
              <a:solidFill>
                <a:schemeClr val="bg1"/>
              </a:solidFill>
            </a:endParaRPr>
          </a:p>
          <a:p>
            <a:r>
              <a:rPr lang="en-US" sz="3200" dirty="0">
                <a:solidFill>
                  <a:schemeClr val="bg1"/>
                </a:solidFill>
              </a:rPr>
              <a:t>Arts Commission review is designed to assure that public art reflects the highest standards of artistic achievement, that works are placed in appropriate settings, </a:t>
            </a:r>
            <a:r>
              <a:rPr lang="en-US" sz="3200" b="1" dirty="0">
                <a:solidFill>
                  <a:srgbClr val="FF0000"/>
                </a:solidFill>
              </a:rPr>
              <a:t>and that they do not offend Buffalo’s community standards of propriety in civic art.  </a:t>
            </a:r>
          </a:p>
          <a:p>
            <a:pPr lvl="0"/>
            <a:r>
              <a:rPr lang="en-US" sz="1400" b="1" dirty="0" smtClean="0"/>
              <a:t>ONSIDE</a:t>
            </a:r>
            <a:endParaRPr lang="en-US" sz="1400" b="1" dirty="0"/>
          </a:p>
        </p:txBody>
      </p:sp>
    </p:spTree>
    <p:extLst>
      <p:ext uri="{BB962C8B-B14F-4D97-AF65-F5344CB8AC3E}">
        <p14:creationId xmlns:p14="http://schemas.microsoft.com/office/powerpoint/2010/main" val="395344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4800" y="774427"/>
            <a:ext cx="8534400" cy="5586145"/>
          </a:xfrm>
          <a:prstGeom prst="rect">
            <a:avLst/>
          </a:prstGeom>
        </p:spPr>
        <p:txBody>
          <a:bodyPr wrap="square">
            <a:spAutoFit/>
          </a:bodyPr>
          <a:lstStyle/>
          <a:p>
            <a:pPr lvl="0"/>
            <a:r>
              <a:rPr lang="en-US" sz="3200" b="1" dirty="0">
                <a:solidFill>
                  <a:schemeClr val="bg1"/>
                </a:solidFill>
              </a:rPr>
              <a:t>CONSIDERATIONS		</a:t>
            </a:r>
          </a:p>
          <a:p>
            <a:pPr marL="3028950" lvl="6" indent="-285750">
              <a:buFont typeface="Arial" pitchFamily="34" charset="0"/>
              <a:buChar char="•"/>
            </a:pPr>
            <a:r>
              <a:rPr lang="en-US" sz="2200" b="1" dirty="0"/>
              <a:t>Artistic Merit</a:t>
            </a:r>
          </a:p>
          <a:p>
            <a:pPr marL="3028950" lvl="6" indent="-285750">
              <a:buFont typeface="Arial" pitchFamily="34" charset="0"/>
              <a:buChar char="•"/>
            </a:pPr>
            <a:r>
              <a:rPr lang="en-US" sz="2200" b="1" dirty="0"/>
              <a:t>Appropriate Placement</a:t>
            </a:r>
          </a:p>
          <a:p>
            <a:pPr marL="3028950" lvl="6" indent="-285750">
              <a:buFont typeface="Arial" pitchFamily="34" charset="0"/>
              <a:buChar char="•"/>
            </a:pPr>
            <a:r>
              <a:rPr lang="en-US" sz="2200" b="1" dirty="0"/>
              <a:t>Community Standards</a:t>
            </a:r>
          </a:p>
          <a:p>
            <a:pPr marL="3028950" lvl="6" indent="-285750">
              <a:buFont typeface="Arial" pitchFamily="34" charset="0"/>
              <a:buChar char="•"/>
            </a:pPr>
            <a:r>
              <a:rPr lang="en-US" sz="2200" b="1" dirty="0"/>
              <a:t>Preservation and Maintenances</a:t>
            </a:r>
          </a:p>
          <a:p>
            <a:endParaRPr lang="en-US" sz="1200" dirty="0"/>
          </a:p>
          <a:p>
            <a:r>
              <a:rPr lang="en-US" sz="900" b="1" dirty="0"/>
              <a:t> </a:t>
            </a:r>
            <a:r>
              <a:rPr lang="en-US" sz="2400" b="1" dirty="0"/>
              <a:t>SPECIAL CONSIDERATIONS FOR MONUMENTS AND </a:t>
            </a:r>
            <a:r>
              <a:rPr lang="en-US" sz="2400" b="1" dirty="0" smtClean="0"/>
              <a:t>MEMORIALS</a:t>
            </a:r>
            <a:endParaRPr lang="en-US" sz="2400" b="1" dirty="0"/>
          </a:p>
          <a:p>
            <a:pPr marL="3028950" lvl="6" indent="-285750">
              <a:buFont typeface="Arial" pitchFamily="34" charset="0"/>
              <a:buChar char="•"/>
            </a:pPr>
            <a:r>
              <a:rPr lang="en-US" sz="2200" b="1" dirty="0"/>
              <a:t>Historical Markers</a:t>
            </a:r>
          </a:p>
          <a:p>
            <a:pPr marL="3028950" lvl="6" indent="-285750">
              <a:buFont typeface="Arial" pitchFamily="34" charset="0"/>
              <a:buChar char="•"/>
            </a:pPr>
            <a:r>
              <a:rPr lang="en-US" sz="2200" b="1" dirty="0"/>
              <a:t>War and Veterans Memorials </a:t>
            </a:r>
          </a:p>
          <a:p>
            <a:pPr marL="3028950" lvl="6" indent="-285750">
              <a:buFont typeface="Arial" pitchFamily="34" charset="0"/>
              <a:buChar char="•"/>
            </a:pPr>
            <a:r>
              <a:rPr lang="en-US" sz="2200" b="1" dirty="0"/>
              <a:t>Police and Fire Memorials</a:t>
            </a:r>
          </a:p>
          <a:p>
            <a:r>
              <a:rPr lang="en-US" sz="2400" b="1" dirty="0" smtClean="0"/>
              <a:t>SIGNAGE/BANNERS</a:t>
            </a:r>
            <a:endParaRPr lang="en-US" sz="2400" b="1" dirty="0"/>
          </a:p>
          <a:p>
            <a:endParaRPr lang="en-US" sz="1200" b="1" dirty="0" smtClean="0"/>
          </a:p>
          <a:p>
            <a:r>
              <a:rPr lang="en-US" sz="2400" b="1" dirty="0" smtClean="0"/>
              <a:t>PUBLIC </a:t>
            </a:r>
            <a:r>
              <a:rPr lang="en-US" sz="2400" b="1" dirty="0"/>
              <a:t>ART IN PARKS </a:t>
            </a:r>
          </a:p>
          <a:p>
            <a:pPr marL="3028950" lvl="6" indent="-285750">
              <a:buFont typeface="Arial" pitchFamily="34" charset="0"/>
              <a:buChar char="•"/>
            </a:pPr>
            <a:r>
              <a:rPr lang="en-US" sz="2200" b="1" dirty="0"/>
              <a:t>Olmsted Parks </a:t>
            </a:r>
          </a:p>
          <a:p>
            <a:pPr marL="3028950" lvl="6" indent="-285750">
              <a:buFont typeface="Arial" pitchFamily="34" charset="0"/>
              <a:buChar char="•"/>
            </a:pPr>
            <a:r>
              <a:rPr lang="en-US" sz="2200" b="1" dirty="0"/>
              <a:t>Other Historic Parks</a:t>
            </a:r>
          </a:p>
          <a:p>
            <a:pPr marL="3028950" lvl="6" indent="-285750">
              <a:buFont typeface="Arial" pitchFamily="34" charset="0"/>
              <a:buChar char="•"/>
            </a:pPr>
            <a:r>
              <a:rPr lang="en-US" sz="2200" b="1" dirty="0"/>
              <a:t>All Other Parks</a:t>
            </a:r>
            <a:endParaRPr lang="en-US" sz="2200" dirty="0"/>
          </a:p>
        </p:txBody>
      </p:sp>
    </p:spTree>
    <p:extLst>
      <p:ext uri="{BB962C8B-B14F-4D97-AF65-F5344CB8AC3E}">
        <p14:creationId xmlns:p14="http://schemas.microsoft.com/office/powerpoint/2010/main" val="133655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4800" y="774427"/>
            <a:ext cx="8534400" cy="5586145"/>
          </a:xfrm>
          <a:prstGeom prst="rect">
            <a:avLst/>
          </a:prstGeom>
        </p:spPr>
        <p:txBody>
          <a:bodyPr wrap="square">
            <a:spAutoFit/>
          </a:bodyPr>
          <a:lstStyle/>
          <a:p>
            <a:pPr lvl="0"/>
            <a:r>
              <a:rPr lang="en-US" sz="3200" b="1" dirty="0">
                <a:solidFill>
                  <a:schemeClr val="bg1"/>
                </a:solidFill>
              </a:rPr>
              <a:t>CONSIDERATIONS		</a:t>
            </a:r>
          </a:p>
          <a:p>
            <a:pPr marL="3028950" lvl="6" indent="-285750">
              <a:buFont typeface="Arial" pitchFamily="34" charset="0"/>
              <a:buChar char="•"/>
            </a:pPr>
            <a:r>
              <a:rPr lang="en-US" sz="2200" b="1" dirty="0">
                <a:solidFill>
                  <a:srgbClr val="FF0000"/>
                </a:solidFill>
              </a:rPr>
              <a:t>Artistic Merit</a:t>
            </a:r>
          </a:p>
          <a:p>
            <a:pPr marL="3028950" lvl="6" indent="-285750">
              <a:buFont typeface="Arial" pitchFamily="34" charset="0"/>
              <a:buChar char="•"/>
            </a:pPr>
            <a:r>
              <a:rPr lang="en-US" sz="2200" b="1" dirty="0"/>
              <a:t>Appropriate Placement</a:t>
            </a:r>
          </a:p>
          <a:p>
            <a:pPr marL="3028950" lvl="6" indent="-285750">
              <a:buFont typeface="Arial" pitchFamily="34" charset="0"/>
              <a:buChar char="•"/>
            </a:pPr>
            <a:r>
              <a:rPr lang="en-US" sz="2200" b="1" dirty="0"/>
              <a:t>Community Standards</a:t>
            </a:r>
          </a:p>
          <a:p>
            <a:pPr marL="3028950" lvl="6" indent="-285750">
              <a:buFont typeface="Arial" pitchFamily="34" charset="0"/>
              <a:buChar char="•"/>
            </a:pPr>
            <a:r>
              <a:rPr lang="en-US" sz="2200" b="1" dirty="0"/>
              <a:t>Preservation and Maintenances</a:t>
            </a:r>
          </a:p>
          <a:p>
            <a:endParaRPr lang="en-US" sz="1200" dirty="0"/>
          </a:p>
          <a:p>
            <a:r>
              <a:rPr lang="en-US" sz="900" b="1" dirty="0"/>
              <a:t> </a:t>
            </a:r>
            <a:r>
              <a:rPr lang="en-US" sz="2400" b="1" dirty="0"/>
              <a:t>SPECIAL CONSIDERATIONS FOR MONUMENTS AND </a:t>
            </a:r>
            <a:r>
              <a:rPr lang="en-US" sz="2400" b="1" dirty="0" smtClean="0"/>
              <a:t>MEMORIALS</a:t>
            </a:r>
            <a:endParaRPr lang="en-US" sz="2400" b="1" dirty="0"/>
          </a:p>
          <a:p>
            <a:pPr marL="3028950" lvl="6" indent="-285750">
              <a:buFont typeface="Arial" pitchFamily="34" charset="0"/>
              <a:buChar char="•"/>
            </a:pPr>
            <a:r>
              <a:rPr lang="en-US" sz="2200" b="1" dirty="0"/>
              <a:t>Historical Markers</a:t>
            </a:r>
          </a:p>
          <a:p>
            <a:pPr marL="3028950" lvl="6" indent="-285750">
              <a:buFont typeface="Arial" pitchFamily="34" charset="0"/>
              <a:buChar char="•"/>
            </a:pPr>
            <a:r>
              <a:rPr lang="en-US" sz="2200" b="1" dirty="0"/>
              <a:t>War and Veterans Memorials </a:t>
            </a:r>
          </a:p>
          <a:p>
            <a:pPr marL="3028950" lvl="6" indent="-285750">
              <a:buFont typeface="Arial" pitchFamily="34" charset="0"/>
              <a:buChar char="•"/>
            </a:pPr>
            <a:r>
              <a:rPr lang="en-US" sz="2200" b="1" dirty="0"/>
              <a:t>Police and Fire Memorials</a:t>
            </a:r>
          </a:p>
          <a:p>
            <a:r>
              <a:rPr lang="en-US" sz="2400" b="1" dirty="0" smtClean="0"/>
              <a:t>SIGNAGE/BANNERS</a:t>
            </a:r>
            <a:endParaRPr lang="en-US" sz="2400" b="1" dirty="0"/>
          </a:p>
          <a:p>
            <a:endParaRPr lang="en-US" sz="1200" b="1" dirty="0" smtClean="0"/>
          </a:p>
          <a:p>
            <a:r>
              <a:rPr lang="en-US" sz="2400" b="1" dirty="0" smtClean="0"/>
              <a:t>PUBLIC </a:t>
            </a:r>
            <a:r>
              <a:rPr lang="en-US" sz="2400" b="1" dirty="0"/>
              <a:t>ART IN PARKS </a:t>
            </a:r>
          </a:p>
          <a:p>
            <a:pPr marL="3028950" lvl="6" indent="-285750">
              <a:buFont typeface="Arial" pitchFamily="34" charset="0"/>
              <a:buChar char="•"/>
            </a:pPr>
            <a:r>
              <a:rPr lang="en-US" sz="2200" b="1" dirty="0"/>
              <a:t>Olmsted Parks </a:t>
            </a:r>
          </a:p>
          <a:p>
            <a:pPr marL="3028950" lvl="6" indent="-285750">
              <a:buFont typeface="Arial" pitchFamily="34" charset="0"/>
              <a:buChar char="•"/>
            </a:pPr>
            <a:r>
              <a:rPr lang="en-US" sz="2200" b="1" dirty="0"/>
              <a:t>Other Historic Parks</a:t>
            </a:r>
          </a:p>
          <a:p>
            <a:pPr marL="3028950" lvl="6" indent="-285750">
              <a:buFont typeface="Arial" pitchFamily="34" charset="0"/>
              <a:buChar char="•"/>
            </a:pPr>
            <a:r>
              <a:rPr lang="en-US" sz="2200" b="1" dirty="0"/>
              <a:t>All Other Parks</a:t>
            </a:r>
            <a:endParaRPr lang="en-US" sz="2200" dirty="0"/>
          </a:p>
        </p:txBody>
      </p:sp>
    </p:spTree>
    <p:extLst>
      <p:ext uri="{BB962C8B-B14F-4D97-AF65-F5344CB8AC3E}">
        <p14:creationId xmlns:p14="http://schemas.microsoft.com/office/powerpoint/2010/main" val="257070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i.buffalo.ny.us/files/1_2_1/public%20art%20website/Images/Arts%20Commission%2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0"/>
            <a:ext cx="3505200" cy="68749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98576" y="354665"/>
            <a:ext cx="4038600" cy="6247864"/>
          </a:xfrm>
          <a:prstGeom prst="rect">
            <a:avLst/>
          </a:prstGeom>
          <a:noFill/>
        </p:spPr>
        <p:txBody>
          <a:bodyPr wrap="square" rtlCol="0">
            <a:spAutoFit/>
          </a:bodyPr>
          <a:lstStyle/>
          <a:p>
            <a:r>
              <a:rPr lang="en-US" sz="2000" b="1" dirty="0">
                <a:solidFill>
                  <a:schemeClr val="bg1"/>
                </a:solidFill>
              </a:rPr>
              <a:t>Commissioners:</a:t>
            </a:r>
            <a:endParaRPr lang="en-US" sz="2000" dirty="0">
              <a:solidFill>
                <a:schemeClr val="bg1"/>
              </a:solidFill>
            </a:endParaRPr>
          </a:p>
          <a:p>
            <a:r>
              <a:rPr lang="en-US" sz="2000" b="1" dirty="0">
                <a:solidFill>
                  <a:schemeClr val="bg1"/>
                </a:solidFill>
              </a:rPr>
              <a:t>Mayor's Appointees</a:t>
            </a:r>
            <a:endParaRPr lang="en-US" sz="2000" dirty="0">
              <a:solidFill>
                <a:schemeClr val="bg1"/>
              </a:solidFill>
            </a:endParaRPr>
          </a:p>
          <a:p>
            <a:r>
              <a:rPr lang="en-US" sz="2000" dirty="0">
                <a:solidFill>
                  <a:schemeClr val="bg1"/>
                </a:solidFill>
              </a:rPr>
              <a:t>Catherine Gillespie, Chair</a:t>
            </a:r>
            <a:br>
              <a:rPr lang="en-US" sz="2000" dirty="0">
                <a:solidFill>
                  <a:schemeClr val="bg1"/>
                </a:solidFill>
              </a:rPr>
            </a:br>
            <a:r>
              <a:rPr lang="en-US" sz="2000" dirty="0">
                <a:solidFill>
                  <a:schemeClr val="bg1"/>
                </a:solidFill>
              </a:rPr>
              <a:t>David Granville</a:t>
            </a:r>
            <a:br>
              <a:rPr lang="en-US" sz="2000" dirty="0">
                <a:solidFill>
                  <a:schemeClr val="bg1"/>
                </a:solidFill>
              </a:rPr>
            </a:br>
            <a:r>
              <a:rPr lang="en-US" sz="2000" dirty="0">
                <a:solidFill>
                  <a:schemeClr val="bg1"/>
                </a:solidFill>
              </a:rPr>
              <a:t>Donald J. Siuta</a:t>
            </a:r>
            <a:br>
              <a:rPr lang="en-US" sz="2000" dirty="0">
                <a:solidFill>
                  <a:schemeClr val="bg1"/>
                </a:solidFill>
              </a:rPr>
            </a:br>
            <a:r>
              <a:rPr lang="en-US" sz="2000" dirty="0">
                <a:solidFill>
                  <a:schemeClr val="bg1"/>
                </a:solidFill>
              </a:rPr>
              <a:t>James Cooper </a:t>
            </a:r>
            <a:br>
              <a:rPr lang="en-US" sz="2000" dirty="0">
                <a:solidFill>
                  <a:schemeClr val="bg1"/>
                </a:solidFill>
              </a:rPr>
            </a:br>
            <a:r>
              <a:rPr lang="en-US" sz="2000" dirty="0">
                <a:solidFill>
                  <a:schemeClr val="bg1"/>
                </a:solidFill>
              </a:rPr>
              <a:t>Thomas Chestnut </a:t>
            </a:r>
            <a:br>
              <a:rPr lang="en-US" sz="2000" dirty="0">
                <a:solidFill>
                  <a:schemeClr val="bg1"/>
                </a:solidFill>
              </a:rPr>
            </a:br>
            <a:r>
              <a:rPr lang="en-US" sz="2000" dirty="0">
                <a:solidFill>
                  <a:schemeClr val="bg1"/>
                </a:solidFill>
              </a:rPr>
              <a:t>Kathleen Rooney </a:t>
            </a:r>
            <a:br>
              <a:rPr lang="en-US" sz="2000" dirty="0">
                <a:solidFill>
                  <a:schemeClr val="bg1"/>
                </a:solidFill>
              </a:rPr>
            </a:br>
            <a:r>
              <a:rPr lang="en-US" sz="2000" dirty="0">
                <a:solidFill>
                  <a:schemeClr val="bg1"/>
                </a:solidFill>
              </a:rPr>
              <a:t>Susana Tejada</a:t>
            </a:r>
          </a:p>
          <a:p>
            <a:r>
              <a:rPr lang="en-US" sz="2000" b="1" dirty="0">
                <a:solidFill>
                  <a:schemeClr val="bg1"/>
                </a:solidFill>
              </a:rPr>
              <a:t>Common Council President's Appointees:</a:t>
            </a:r>
            <a:br>
              <a:rPr lang="en-US" sz="2000" b="1"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Joanna Angie</a:t>
            </a:r>
            <a:br>
              <a:rPr lang="en-US" sz="2000" dirty="0">
                <a:solidFill>
                  <a:schemeClr val="bg1"/>
                </a:solidFill>
              </a:rPr>
            </a:br>
            <a:r>
              <a:rPr lang="en-US" sz="2000" dirty="0">
                <a:solidFill>
                  <a:schemeClr val="bg1"/>
                </a:solidFill>
              </a:rPr>
              <a:t>Gerald Mead</a:t>
            </a:r>
            <a:br>
              <a:rPr lang="en-US" sz="2000" dirty="0">
                <a:solidFill>
                  <a:schemeClr val="bg1"/>
                </a:solidFill>
              </a:rPr>
            </a:br>
            <a:r>
              <a:rPr lang="en-US" sz="2000" dirty="0">
                <a:solidFill>
                  <a:schemeClr val="bg1"/>
                </a:solidFill>
              </a:rPr>
              <a:t>James Pappas</a:t>
            </a:r>
            <a:br>
              <a:rPr lang="en-US" sz="2000" dirty="0">
                <a:solidFill>
                  <a:schemeClr val="bg1"/>
                </a:solidFill>
              </a:rPr>
            </a:br>
            <a:r>
              <a:rPr lang="en-US" sz="2000" dirty="0">
                <a:solidFill>
                  <a:schemeClr val="bg1"/>
                </a:solidFill>
              </a:rPr>
              <a:t>Catherine Linder Spencer</a:t>
            </a:r>
            <a:br>
              <a:rPr lang="en-US" sz="2000" dirty="0">
                <a:solidFill>
                  <a:schemeClr val="bg1"/>
                </a:solidFill>
              </a:rPr>
            </a:br>
            <a:r>
              <a:rPr lang="en-US" sz="2000" dirty="0">
                <a:solidFill>
                  <a:schemeClr val="bg1"/>
                </a:solidFill>
              </a:rPr>
              <a:t>Ted Pietrzak</a:t>
            </a:r>
            <a:br>
              <a:rPr lang="en-US" sz="2000" dirty="0">
                <a:solidFill>
                  <a:schemeClr val="bg1"/>
                </a:solidFill>
              </a:rPr>
            </a:br>
            <a:r>
              <a:rPr lang="en-US" sz="2000" dirty="0">
                <a:solidFill>
                  <a:schemeClr val="bg1"/>
                </a:solidFill>
              </a:rPr>
              <a:t/>
            </a:r>
            <a:br>
              <a:rPr lang="en-US" sz="2000" dirty="0">
                <a:solidFill>
                  <a:schemeClr val="bg1"/>
                </a:solidFill>
              </a:rPr>
            </a:br>
            <a:r>
              <a:rPr lang="en-US" sz="2000" b="1" dirty="0">
                <a:solidFill>
                  <a:schemeClr val="bg1"/>
                </a:solidFill>
              </a:rPr>
              <a:t>Honorary Commissioner:  </a:t>
            </a:r>
            <a:r>
              <a:rPr lang="en-US" sz="2000" dirty="0">
                <a:solidFill>
                  <a:schemeClr val="bg1"/>
                </a:solidFill>
              </a:rPr>
              <a:t>Elisabeth Clarkson</a:t>
            </a:r>
          </a:p>
        </p:txBody>
      </p:sp>
    </p:spTree>
    <p:extLst>
      <p:ext uri="{BB962C8B-B14F-4D97-AF65-F5344CB8AC3E}">
        <p14:creationId xmlns:p14="http://schemas.microsoft.com/office/powerpoint/2010/main" val="15509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4800" y="774427"/>
            <a:ext cx="8534400" cy="5586145"/>
          </a:xfrm>
          <a:prstGeom prst="rect">
            <a:avLst/>
          </a:prstGeom>
        </p:spPr>
        <p:txBody>
          <a:bodyPr wrap="square">
            <a:spAutoFit/>
          </a:bodyPr>
          <a:lstStyle/>
          <a:p>
            <a:pPr lvl="0"/>
            <a:r>
              <a:rPr lang="en-US" sz="3200" b="1" dirty="0">
                <a:solidFill>
                  <a:schemeClr val="bg1"/>
                </a:solidFill>
              </a:rPr>
              <a:t>CONSIDERATIONS		</a:t>
            </a:r>
          </a:p>
          <a:p>
            <a:pPr marL="3028950" lvl="6" indent="-285750">
              <a:buFont typeface="Arial" pitchFamily="34" charset="0"/>
              <a:buChar char="•"/>
            </a:pPr>
            <a:r>
              <a:rPr lang="en-US" sz="2200" b="1" dirty="0">
                <a:solidFill>
                  <a:schemeClr val="bg1"/>
                </a:solidFill>
              </a:rPr>
              <a:t>Artistic Merit</a:t>
            </a:r>
          </a:p>
          <a:p>
            <a:pPr marL="3028950" lvl="6" indent="-285750">
              <a:buFont typeface="Arial" pitchFamily="34" charset="0"/>
              <a:buChar char="•"/>
            </a:pPr>
            <a:r>
              <a:rPr lang="en-US" sz="2200" b="1" dirty="0">
                <a:solidFill>
                  <a:srgbClr val="FF0000"/>
                </a:solidFill>
              </a:rPr>
              <a:t>Appropriate Placement</a:t>
            </a:r>
          </a:p>
          <a:p>
            <a:pPr marL="3028950" lvl="6" indent="-285750">
              <a:buFont typeface="Arial" pitchFamily="34" charset="0"/>
              <a:buChar char="•"/>
            </a:pPr>
            <a:r>
              <a:rPr lang="en-US" sz="2200" b="1" dirty="0"/>
              <a:t>Community Standards</a:t>
            </a:r>
          </a:p>
          <a:p>
            <a:pPr marL="3028950" lvl="6" indent="-285750">
              <a:buFont typeface="Arial" pitchFamily="34" charset="0"/>
              <a:buChar char="•"/>
            </a:pPr>
            <a:r>
              <a:rPr lang="en-US" sz="2200" b="1" dirty="0"/>
              <a:t>Preservation and Maintenances</a:t>
            </a:r>
          </a:p>
          <a:p>
            <a:endParaRPr lang="en-US" sz="1200" dirty="0"/>
          </a:p>
          <a:p>
            <a:r>
              <a:rPr lang="en-US" sz="900" b="1" dirty="0"/>
              <a:t> </a:t>
            </a:r>
            <a:r>
              <a:rPr lang="en-US" sz="2400" b="1" dirty="0"/>
              <a:t>SPECIAL CONSIDERATIONS FOR MONUMENTS AND </a:t>
            </a:r>
            <a:r>
              <a:rPr lang="en-US" sz="2400" b="1" dirty="0" smtClean="0"/>
              <a:t>MEMORIALS</a:t>
            </a:r>
            <a:endParaRPr lang="en-US" sz="2400" b="1" dirty="0"/>
          </a:p>
          <a:p>
            <a:pPr marL="3028950" lvl="6" indent="-285750">
              <a:buFont typeface="Arial" pitchFamily="34" charset="0"/>
              <a:buChar char="•"/>
            </a:pPr>
            <a:r>
              <a:rPr lang="en-US" sz="2200" b="1" dirty="0"/>
              <a:t>Historical Markers</a:t>
            </a:r>
          </a:p>
          <a:p>
            <a:pPr marL="3028950" lvl="6" indent="-285750">
              <a:buFont typeface="Arial" pitchFamily="34" charset="0"/>
              <a:buChar char="•"/>
            </a:pPr>
            <a:r>
              <a:rPr lang="en-US" sz="2200" b="1" dirty="0"/>
              <a:t>War and Veterans Memorials </a:t>
            </a:r>
          </a:p>
          <a:p>
            <a:pPr marL="3028950" lvl="6" indent="-285750">
              <a:buFont typeface="Arial" pitchFamily="34" charset="0"/>
              <a:buChar char="•"/>
            </a:pPr>
            <a:r>
              <a:rPr lang="en-US" sz="2200" b="1" dirty="0"/>
              <a:t>Police and Fire Memorials</a:t>
            </a:r>
          </a:p>
          <a:p>
            <a:r>
              <a:rPr lang="en-US" sz="2400" b="1" dirty="0" smtClean="0"/>
              <a:t>SIGNAGE/BANNERS</a:t>
            </a:r>
            <a:endParaRPr lang="en-US" sz="2400" b="1" dirty="0"/>
          </a:p>
          <a:p>
            <a:endParaRPr lang="en-US" sz="1200" b="1" dirty="0" smtClean="0"/>
          </a:p>
          <a:p>
            <a:r>
              <a:rPr lang="en-US" sz="2400" b="1" dirty="0" smtClean="0"/>
              <a:t>PUBLIC </a:t>
            </a:r>
            <a:r>
              <a:rPr lang="en-US" sz="2400" b="1" dirty="0"/>
              <a:t>ART IN PARKS </a:t>
            </a:r>
          </a:p>
          <a:p>
            <a:pPr marL="3028950" lvl="6" indent="-285750">
              <a:buFont typeface="Arial" pitchFamily="34" charset="0"/>
              <a:buChar char="•"/>
            </a:pPr>
            <a:r>
              <a:rPr lang="en-US" sz="2200" b="1" dirty="0"/>
              <a:t>Olmsted Parks </a:t>
            </a:r>
          </a:p>
          <a:p>
            <a:pPr marL="3028950" lvl="6" indent="-285750">
              <a:buFont typeface="Arial" pitchFamily="34" charset="0"/>
              <a:buChar char="•"/>
            </a:pPr>
            <a:r>
              <a:rPr lang="en-US" sz="2200" b="1" dirty="0"/>
              <a:t>Other Historic Parks</a:t>
            </a:r>
          </a:p>
          <a:p>
            <a:pPr marL="3028950" lvl="6" indent="-285750">
              <a:buFont typeface="Arial" pitchFamily="34" charset="0"/>
              <a:buChar char="•"/>
            </a:pPr>
            <a:r>
              <a:rPr lang="en-US" sz="2200" b="1" dirty="0"/>
              <a:t>All Other Parks</a:t>
            </a:r>
            <a:endParaRPr lang="en-US" sz="2200" dirty="0"/>
          </a:p>
        </p:txBody>
      </p:sp>
    </p:spTree>
    <p:extLst>
      <p:ext uri="{BB962C8B-B14F-4D97-AF65-F5344CB8AC3E}">
        <p14:creationId xmlns:p14="http://schemas.microsoft.com/office/powerpoint/2010/main" val="33262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4800" y="774427"/>
            <a:ext cx="8534400" cy="5586145"/>
          </a:xfrm>
          <a:prstGeom prst="rect">
            <a:avLst/>
          </a:prstGeom>
        </p:spPr>
        <p:txBody>
          <a:bodyPr wrap="square">
            <a:spAutoFit/>
          </a:bodyPr>
          <a:lstStyle/>
          <a:p>
            <a:pPr lvl="0"/>
            <a:r>
              <a:rPr lang="en-US" sz="3200" b="1" dirty="0">
                <a:solidFill>
                  <a:schemeClr val="bg1"/>
                </a:solidFill>
              </a:rPr>
              <a:t>CONSIDERATIONS		</a:t>
            </a:r>
          </a:p>
          <a:p>
            <a:pPr marL="3028950" lvl="6" indent="-285750">
              <a:buFont typeface="Arial" pitchFamily="34" charset="0"/>
              <a:buChar char="•"/>
            </a:pPr>
            <a:r>
              <a:rPr lang="en-US" sz="2200" b="1" dirty="0">
                <a:solidFill>
                  <a:schemeClr val="bg1"/>
                </a:solidFill>
              </a:rPr>
              <a:t>Artistic Merit</a:t>
            </a:r>
          </a:p>
          <a:p>
            <a:pPr marL="3028950" lvl="6" indent="-285750">
              <a:buFont typeface="Arial" pitchFamily="34" charset="0"/>
              <a:buChar char="•"/>
            </a:pPr>
            <a:r>
              <a:rPr lang="en-US" sz="2200" b="1" dirty="0">
                <a:solidFill>
                  <a:schemeClr val="bg1"/>
                </a:solidFill>
              </a:rPr>
              <a:t>Appropriate Placement</a:t>
            </a:r>
          </a:p>
          <a:p>
            <a:pPr marL="3028950" lvl="6" indent="-285750">
              <a:buFont typeface="Arial" pitchFamily="34" charset="0"/>
              <a:buChar char="•"/>
            </a:pPr>
            <a:r>
              <a:rPr lang="en-US" sz="2200" b="1" dirty="0">
                <a:solidFill>
                  <a:srgbClr val="FF0000"/>
                </a:solidFill>
              </a:rPr>
              <a:t>Community Standards</a:t>
            </a:r>
          </a:p>
          <a:p>
            <a:pPr marL="3028950" lvl="6" indent="-285750">
              <a:buFont typeface="Arial" pitchFamily="34" charset="0"/>
              <a:buChar char="•"/>
            </a:pPr>
            <a:r>
              <a:rPr lang="en-US" sz="2200" b="1" dirty="0"/>
              <a:t>Preservation and Maintenances</a:t>
            </a:r>
          </a:p>
          <a:p>
            <a:endParaRPr lang="en-US" sz="1200" dirty="0"/>
          </a:p>
          <a:p>
            <a:r>
              <a:rPr lang="en-US" sz="900" b="1" dirty="0"/>
              <a:t> </a:t>
            </a:r>
            <a:r>
              <a:rPr lang="en-US" sz="2400" b="1" dirty="0"/>
              <a:t>SPECIAL CONSIDERATIONS FOR MONUMENTS AND </a:t>
            </a:r>
            <a:r>
              <a:rPr lang="en-US" sz="2400" b="1" dirty="0" smtClean="0"/>
              <a:t>MEMORIALS</a:t>
            </a:r>
            <a:endParaRPr lang="en-US" sz="2400" b="1" dirty="0"/>
          </a:p>
          <a:p>
            <a:pPr marL="3028950" lvl="6" indent="-285750">
              <a:buFont typeface="Arial" pitchFamily="34" charset="0"/>
              <a:buChar char="•"/>
            </a:pPr>
            <a:r>
              <a:rPr lang="en-US" sz="2200" b="1" dirty="0"/>
              <a:t>Historical Markers</a:t>
            </a:r>
          </a:p>
          <a:p>
            <a:pPr marL="3028950" lvl="6" indent="-285750">
              <a:buFont typeface="Arial" pitchFamily="34" charset="0"/>
              <a:buChar char="•"/>
            </a:pPr>
            <a:r>
              <a:rPr lang="en-US" sz="2200" b="1" dirty="0"/>
              <a:t>War and Veterans Memorials </a:t>
            </a:r>
          </a:p>
          <a:p>
            <a:pPr marL="3028950" lvl="6" indent="-285750">
              <a:buFont typeface="Arial" pitchFamily="34" charset="0"/>
              <a:buChar char="•"/>
            </a:pPr>
            <a:r>
              <a:rPr lang="en-US" sz="2200" b="1" dirty="0"/>
              <a:t>Police and Fire Memorials</a:t>
            </a:r>
          </a:p>
          <a:p>
            <a:r>
              <a:rPr lang="en-US" sz="2400" b="1" dirty="0" smtClean="0"/>
              <a:t>SIGNAGE/BANNERS</a:t>
            </a:r>
            <a:endParaRPr lang="en-US" sz="2400" b="1" dirty="0"/>
          </a:p>
          <a:p>
            <a:endParaRPr lang="en-US" sz="1200" b="1" dirty="0" smtClean="0"/>
          </a:p>
          <a:p>
            <a:r>
              <a:rPr lang="en-US" sz="2400" b="1" dirty="0" smtClean="0"/>
              <a:t>PUBLIC </a:t>
            </a:r>
            <a:r>
              <a:rPr lang="en-US" sz="2400" b="1" dirty="0"/>
              <a:t>ART IN PARKS </a:t>
            </a:r>
          </a:p>
          <a:p>
            <a:pPr marL="3028950" lvl="6" indent="-285750">
              <a:buFont typeface="Arial" pitchFamily="34" charset="0"/>
              <a:buChar char="•"/>
            </a:pPr>
            <a:r>
              <a:rPr lang="en-US" sz="2200" b="1" dirty="0"/>
              <a:t>Olmsted Parks </a:t>
            </a:r>
          </a:p>
          <a:p>
            <a:pPr marL="3028950" lvl="6" indent="-285750">
              <a:buFont typeface="Arial" pitchFamily="34" charset="0"/>
              <a:buChar char="•"/>
            </a:pPr>
            <a:r>
              <a:rPr lang="en-US" sz="2200" b="1" dirty="0"/>
              <a:t>Other Historic Parks</a:t>
            </a:r>
          </a:p>
          <a:p>
            <a:pPr marL="3028950" lvl="6" indent="-285750">
              <a:buFont typeface="Arial" pitchFamily="34" charset="0"/>
              <a:buChar char="•"/>
            </a:pPr>
            <a:r>
              <a:rPr lang="en-US" sz="2200" b="1" dirty="0"/>
              <a:t>All Other Parks</a:t>
            </a:r>
            <a:endParaRPr lang="en-US" sz="2200" dirty="0"/>
          </a:p>
        </p:txBody>
      </p:sp>
    </p:spTree>
    <p:extLst>
      <p:ext uri="{BB962C8B-B14F-4D97-AF65-F5344CB8AC3E}">
        <p14:creationId xmlns:p14="http://schemas.microsoft.com/office/powerpoint/2010/main" val="251039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4800" y="774427"/>
            <a:ext cx="8534400" cy="5586145"/>
          </a:xfrm>
          <a:prstGeom prst="rect">
            <a:avLst/>
          </a:prstGeom>
        </p:spPr>
        <p:txBody>
          <a:bodyPr wrap="square">
            <a:spAutoFit/>
          </a:bodyPr>
          <a:lstStyle/>
          <a:p>
            <a:pPr lvl="0"/>
            <a:r>
              <a:rPr lang="en-US" sz="3200" b="1" dirty="0">
                <a:solidFill>
                  <a:schemeClr val="bg1"/>
                </a:solidFill>
              </a:rPr>
              <a:t>CONSIDERATIONS		</a:t>
            </a:r>
          </a:p>
          <a:p>
            <a:pPr marL="3028950" lvl="6" indent="-285750">
              <a:buFont typeface="Arial" pitchFamily="34" charset="0"/>
              <a:buChar char="•"/>
            </a:pPr>
            <a:r>
              <a:rPr lang="en-US" sz="2200" b="1" dirty="0">
                <a:solidFill>
                  <a:schemeClr val="bg1"/>
                </a:solidFill>
              </a:rPr>
              <a:t>Artistic Merit</a:t>
            </a:r>
          </a:p>
          <a:p>
            <a:pPr marL="3028950" lvl="6" indent="-285750">
              <a:buFont typeface="Arial" pitchFamily="34" charset="0"/>
              <a:buChar char="•"/>
            </a:pPr>
            <a:r>
              <a:rPr lang="en-US" sz="2200" b="1" dirty="0">
                <a:solidFill>
                  <a:schemeClr val="bg1"/>
                </a:solidFill>
              </a:rPr>
              <a:t>Appropriate Placement</a:t>
            </a:r>
          </a:p>
          <a:p>
            <a:pPr marL="3028950" lvl="6" indent="-285750">
              <a:buFont typeface="Arial" pitchFamily="34" charset="0"/>
              <a:buChar char="•"/>
            </a:pPr>
            <a:r>
              <a:rPr lang="en-US" sz="2200" b="1" dirty="0">
                <a:solidFill>
                  <a:schemeClr val="bg1"/>
                </a:solidFill>
              </a:rPr>
              <a:t>Community Standards</a:t>
            </a:r>
          </a:p>
          <a:p>
            <a:pPr marL="3028950" lvl="6" indent="-285750">
              <a:buFont typeface="Arial" pitchFamily="34" charset="0"/>
              <a:buChar char="•"/>
            </a:pPr>
            <a:r>
              <a:rPr lang="en-US" sz="2200" b="1" dirty="0">
                <a:solidFill>
                  <a:srgbClr val="FF0000"/>
                </a:solidFill>
              </a:rPr>
              <a:t>Preservation and </a:t>
            </a:r>
            <a:r>
              <a:rPr lang="en-US" sz="2200" b="1" dirty="0" smtClean="0">
                <a:solidFill>
                  <a:srgbClr val="FF0000"/>
                </a:solidFill>
              </a:rPr>
              <a:t>Maintenance</a:t>
            </a:r>
            <a:endParaRPr lang="en-US" sz="2200" b="1" dirty="0">
              <a:solidFill>
                <a:srgbClr val="FF0000"/>
              </a:solidFill>
            </a:endParaRPr>
          </a:p>
          <a:p>
            <a:endParaRPr lang="en-US" sz="1200" dirty="0">
              <a:solidFill>
                <a:schemeClr val="bg1"/>
              </a:solidFill>
            </a:endParaRPr>
          </a:p>
          <a:p>
            <a:r>
              <a:rPr lang="en-US" sz="900" b="1" dirty="0">
                <a:solidFill>
                  <a:schemeClr val="bg1"/>
                </a:solidFill>
              </a:rPr>
              <a:t> </a:t>
            </a:r>
            <a:r>
              <a:rPr lang="en-US" sz="2400" b="1" dirty="0"/>
              <a:t>SPECIAL CONSIDERATIONS FOR MONUMENTS AND </a:t>
            </a:r>
            <a:r>
              <a:rPr lang="en-US" sz="2400" b="1" dirty="0" smtClean="0"/>
              <a:t>MEMORIALS</a:t>
            </a:r>
            <a:endParaRPr lang="en-US" sz="2400" b="1" dirty="0"/>
          </a:p>
          <a:p>
            <a:pPr marL="3028950" lvl="6" indent="-285750">
              <a:buFont typeface="Arial" pitchFamily="34" charset="0"/>
              <a:buChar char="•"/>
            </a:pPr>
            <a:r>
              <a:rPr lang="en-US" sz="2200" b="1" dirty="0"/>
              <a:t>Historical Markers</a:t>
            </a:r>
          </a:p>
          <a:p>
            <a:pPr marL="3028950" lvl="6" indent="-285750">
              <a:buFont typeface="Arial" pitchFamily="34" charset="0"/>
              <a:buChar char="•"/>
            </a:pPr>
            <a:r>
              <a:rPr lang="en-US" sz="2200" b="1" dirty="0"/>
              <a:t>War and Veterans Memorials </a:t>
            </a:r>
          </a:p>
          <a:p>
            <a:pPr marL="3028950" lvl="6" indent="-285750">
              <a:buFont typeface="Arial" pitchFamily="34" charset="0"/>
              <a:buChar char="•"/>
            </a:pPr>
            <a:r>
              <a:rPr lang="en-US" sz="2200" b="1" dirty="0"/>
              <a:t>Police and Fire Memorials</a:t>
            </a:r>
          </a:p>
          <a:p>
            <a:r>
              <a:rPr lang="en-US" sz="2400" b="1" dirty="0" smtClean="0"/>
              <a:t>SIGNAGE/BANNERS</a:t>
            </a:r>
            <a:endParaRPr lang="en-US" sz="2400" b="1" dirty="0"/>
          </a:p>
          <a:p>
            <a:endParaRPr lang="en-US" sz="1200" b="1" dirty="0" smtClean="0"/>
          </a:p>
          <a:p>
            <a:r>
              <a:rPr lang="en-US" sz="2400" b="1" dirty="0" smtClean="0"/>
              <a:t>PUBLIC </a:t>
            </a:r>
            <a:r>
              <a:rPr lang="en-US" sz="2400" b="1" dirty="0"/>
              <a:t>ART IN PARKS </a:t>
            </a:r>
          </a:p>
          <a:p>
            <a:pPr marL="3028950" lvl="6" indent="-285750">
              <a:buFont typeface="Arial" pitchFamily="34" charset="0"/>
              <a:buChar char="•"/>
            </a:pPr>
            <a:r>
              <a:rPr lang="en-US" sz="2200" b="1" dirty="0"/>
              <a:t>Olmsted Parks </a:t>
            </a:r>
          </a:p>
          <a:p>
            <a:pPr marL="3028950" lvl="6" indent="-285750">
              <a:buFont typeface="Arial" pitchFamily="34" charset="0"/>
              <a:buChar char="•"/>
            </a:pPr>
            <a:r>
              <a:rPr lang="en-US" sz="2200" b="1" dirty="0"/>
              <a:t>Other Historic Parks</a:t>
            </a:r>
          </a:p>
          <a:p>
            <a:pPr marL="3028950" lvl="6" indent="-285750">
              <a:buFont typeface="Arial" pitchFamily="34" charset="0"/>
              <a:buChar char="•"/>
            </a:pPr>
            <a:r>
              <a:rPr lang="en-US" sz="2200" b="1" dirty="0"/>
              <a:t>All Other Parks</a:t>
            </a:r>
            <a:endParaRPr lang="en-US" sz="2200" dirty="0"/>
          </a:p>
        </p:txBody>
      </p:sp>
    </p:spTree>
    <p:extLst>
      <p:ext uri="{BB962C8B-B14F-4D97-AF65-F5344CB8AC3E}">
        <p14:creationId xmlns:p14="http://schemas.microsoft.com/office/powerpoint/2010/main" val="56958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4800" y="774427"/>
            <a:ext cx="8534400" cy="5586145"/>
          </a:xfrm>
          <a:prstGeom prst="rect">
            <a:avLst/>
          </a:prstGeom>
        </p:spPr>
        <p:txBody>
          <a:bodyPr wrap="square">
            <a:spAutoFit/>
          </a:bodyPr>
          <a:lstStyle/>
          <a:p>
            <a:pPr lvl="0"/>
            <a:r>
              <a:rPr lang="en-US" sz="3200" b="1" dirty="0">
                <a:solidFill>
                  <a:schemeClr val="bg1"/>
                </a:solidFill>
              </a:rPr>
              <a:t>CONSIDERATIONS		</a:t>
            </a:r>
          </a:p>
          <a:p>
            <a:pPr marL="3028950" lvl="6" indent="-285750">
              <a:buFont typeface="Arial" pitchFamily="34" charset="0"/>
              <a:buChar char="•"/>
            </a:pPr>
            <a:r>
              <a:rPr lang="en-US" sz="2200" b="1" dirty="0">
                <a:solidFill>
                  <a:schemeClr val="bg1"/>
                </a:solidFill>
              </a:rPr>
              <a:t>Artistic Merit</a:t>
            </a:r>
          </a:p>
          <a:p>
            <a:pPr marL="3028950" lvl="6" indent="-285750">
              <a:buFont typeface="Arial" pitchFamily="34" charset="0"/>
              <a:buChar char="•"/>
            </a:pPr>
            <a:r>
              <a:rPr lang="en-US" sz="2200" b="1" dirty="0">
                <a:solidFill>
                  <a:schemeClr val="bg1"/>
                </a:solidFill>
              </a:rPr>
              <a:t>Appropriate Placement</a:t>
            </a:r>
          </a:p>
          <a:p>
            <a:pPr marL="3028950" lvl="6" indent="-285750">
              <a:buFont typeface="Arial" pitchFamily="34" charset="0"/>
              <a:buChar char="•"/>
            </a:pPr>
            <a:r>
              <a:rPr lang="en-US" sz="2200" b="1" dirty="0">
                <a:solidFill>
                  <a:schemeClr val="bg1"/>
                </a:solidFill>
              </a:rPr>
              <a:t>Community Standards</a:t>
            </a:r>
          </a:p>
          <a:p>
            <a:pPr marL="3028950" lvl="6" indent="-285750">
              <a:buFont typeface="Arial" pitchFamily="34" charset="0"/>
              <a:buChar char="•"/>
            </a:pPr>
            <a:r>
              <a:rPr lang="en-US" sz="2200" b="1" dirty="0">
                <a:solidFill>
                  <a:schemeClr val="bg1"/>
                </a:solidFill>
              </a:rPr>
              <a:t>Preservation and </a:t>
            </a:r>
            <a:r>
              <a:rPr lang="en-US" sz="2200" b="1" dirty="0" smtClean="0">
                <a:solidFill>
                  <a:schemeClr val="bg1"/>
                </a:solidFill>
              </a:rPr>
              <a:t>Maintenance</a:t>
            </a:r>
            <a:endParaRPr lang="en-US" sz="2200" b="1" dirty="0">
              <a:solidFill>
                <a:schemeClr val="bg1"/>
              </a:solidFill>
            </a:endParaRPr>
          </a:p>
          <a:p>
            <a:endParaRPr lang="en-US" sz="1200" dirty="0">
              <a:solidFill>
                <a:schemeClr val="bg1"/>
              </a:solidFill>
            </a:endParaRPr>
          </a:p>
          <a:p>
            <a:r>
              <a:rPr lang="en-US" sz="900" b="1" dirty="0">
                <a:solidFill>
                  <a:srgbClr val="FF0000"/>
                </a:solidFill>
              </a:rPr>
              <a:t> </a:t>
            </a:r>
            <a:r>
              <a:rPr lang="en-US" sz="2400" b="1" dirty="0">
                <a:solidFill>
                  <a:srgbClr val="FF0000"/>
                </a:solidFill>
              </a:rPr>
              <a:t>SPECIAL CONSIDERATIONS FOR MONUMENTS AND </a:t>
            </a:r>
            <a:r>
              <a:rPr lang="en-US" sz="2400" b="1" dirty="0" smtClean="0">
                <a:solidFill>
                  <a:srgbClr val="FF0000"/>
                </a:solidFill>
              </a:rPr>
              <a:t>MEMORIALS</a:t>
            </a:r>
            <a:endParaRPr lang="en-US" sz="2400" b="1" dirty="0">
              <a:solidFill>
                <a:srgbClr val="FF0000"/>
              </a:solidFill>
            </a:endParaRPr>
          </a:p>
          <a:p>
            <a:pPr marL="3028950" lvl="6" indent="-285750">
              <a:buFont typeface="Arial" pitchFamily="34" charset="0"/>
              <a:buChar char="•"/>
            </a:pPr>
            <a:r>
              <a:rPr lang="en-US" sz="2200" b="1" dirty="0"/>
              <a:t>Historical Markers</a:t>
            </a:r>
          </a:p>
          <a:p>
            <a:pPr marL="3028950" lvl="6" indent="-285750">
              <a:buFont typeface="Arial" pitchFamily="34" charset="0"/>
              <a:buChar char="•"/>
            </a:pPr>
            <a:r>
              <a:rPr lang="en-US" sz="2200" b="1" dirty="0"/>
              <a:t>War and Veterans Memorials </a:t>
            </a:r>
          </a:p>
          <a:p>
            <a:pPr marL="3028950" lvl="6" indent="-285750">
              <a:buFont typeface="Arial" pitchFamily="34" charset="0"/>
              <a:buChar char="•"/>
            </a:pPr>
            <a:r>
              <a:rPr lang="en-US" sz="2200" b="1" dirty="0"/>
              <a:t>Police and Fire Memorials</a:t>
            </a:r>
          </a:p>
          <a:p>
            <a:r>
              <a:rPr lang="en-US" sz="2400" b="1" dirty="0" smtClean="0"/>
              <a:t>SIGNAGE/BANNERS</a:t>
            </a:r>
            <a:endParaRPr lang="en-US" sz="2400" b="1" dirty="0"/>
          </a:p>
          <a:p>
            <a:endParaRPr lang="en-US" sz="1200" b="1" dirty="0" smtClean="0"/>
          </a:p>
          <a:p>
            <a:r>
              <a:rPr lang="en-US" sz="2400" b="1" dirty="0" smtClean="0"/>
              <a:t>PUBLIC </a:t>
            </a:r>
            <a:r>
              <a:rPr lang="en-US" sz="2400" b="1" dirty="0"/>
              <a:t>ART IN PARKS </a:t>
            </a:r>
          </a:p>
          <a:p>
            <a:pPr marL="3028950" lvl="6" indent="-285750">
              <a:buFont typeface="Arial" pitchFamily="34" charset="0"/>
              <a:buChar char="•"/>
            </a:pPr>
            <a:r>
              <a:rPr lang="en-US" sz="2200" b="1" dirty="0"/>
              <a:t>Olmsted Parks </a:t>
            </a:r>
          </a:p>
          <a:p>
            <a:pPr marL="3028950" lvl="6" indent="-285750">
              <a:buFont typeface="Arial" pitchFamily="34" charset="0"/>
              <a:buChar char="•"/>
            </a:pPr>
            <a:r>
              <a:rPr lang="en-US" sz="2200" b="1" dirty="0"/>
              <a:t>Other Historic Parks</a:t>
            </a:r>
          </a:p>
          <a:p>
            <a:pPr marL="3028950" lvl="6" indent="-285750">
              <a:buFont typeface="Arial" pitchFamily="34" charset="0"/>
              <a:buChar char="•"/>
            </a:pPr>
            <a:r>
              <a:rPr lang="en-US" sz="2200" b="1" dirty="0"/>
              <a:t>All Other Parks</a:t>
            </a:r>
            <a:endParaRPr lang="en-US" sz="2200" dirty="0"/>
          </a:p>
        </p:txBody>
      </p:sp>
    </p:spTree>
    <p:extLst>
      <p:ext uri="{BB962C8B-B14F-4D97-AF65-F5344CB8AC3E}">
        <p14:creationId xmlns:p14="http://schemas.microsoft.com/office/powerpoint/2010/main" val="219907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4800" y="774427"/>
            <a:ext cx="8534400" cy="5586145"/>
          </a:xfrm>
          <a:prstGeom prst="rect">
            <a:avLst/>
          </a:prstGeom>
        </p:spPr>
        <p:txBody>
          <a:bodyPr wrap="square">
            <a:spAutoFit/>
          </a:bodyPr>
          <a:lstStyle/>
          <a:p>
            <a:pPr lvl="0"/>
            <a:r>
              <a:rPr lang="en-US" sz="3200" b="1" dirty="0">
                <a:solidFill>
                  <a:schemeClr val="bg1"/>
                </a:solidFill>
              </a:rPr>
              <a:t>CONSIDERATIONS		</a:t>
            </a:r>
          </a:p>
          <a:p>
            <a:pPr marL="3028950" lvl="6" indent="-285750">
              <a:buFont typeface="Arial" pitchFamily="34" charset="0"/>
              <a:buChar char="•"/>
            </a:pPr>
            <a:r>
              <a:rPr lang="en-US" sz="2200" b="1" dirty="0">
                <a:solidFill>
                  <a:schemeClr val="bg1"/>
                </a:solidFill>
              </a:rPr>
              <a:t>Artistic Merit</a:t>
            </a:r>
          </a:p>
          <a:p>
            <a:pPr marL="3028950" lvl="6" indent="-285750">
              <a:buFont typeface="Arial" pitchFamily="34" charset="0"/>
              <a:buChar char="•"/>
            </a:pPr>
            <a:r>
              <a:rPr lang="en-US" sz="2200" b="1" dirty="0">
                <a:solidFill>
                  <a:schemeClr val="bg1"/>
                </a:solidFill>
              </a:rPr>
              <a:t>Appropriate Placement</a:t>
            </a:r>
          </a:p>
          <a:p>
            <a:pPr marL="3028950" lvl="6" indent="-285750">
              <a:buFont typeface="Arial" pitchFamily="34" charset="0"/>
              <a:buChar char="•"/>
            </a:pPr>
            <a:r>
              <a:rPr lang="en-US" sz="2200" b="1" dirty="0">
                <a:solidFill>
                  <a:schemeClr val="bg1"/>
                </a:solidFill>
              </a:rPr>
              <a:t>Community Standards</a:t>
            </a:r>
          </a:p>
          <a:p>
            <a:pPr marL="3028950" lvl="6" indent="-285750">
              <a:buFont typeface="Arial" pitchFamily="34" charset="0"/>
              <a:buChar char="•"/>
            </a:pPr>
            <a:r>
              <a:rPr lang="en-US" sz="2200" b="1" dirty="0">
                <a:solidFill>
                  <a:schemeClr val="bg1"/>
                </a:solidFill>
              </a:rPr>
              <a:t>Preservation and </a:t>
            </a:r>
            <a:r>
              <a:rPr lang="en-US" sz="2200" b="1" dirty="0" smtClean="0">
                <a:solidFill>
                  <a:schemeClr val="bg1"/>
                </a:solidFill>
              </a:rPr>
              <a:t>Maintenance</a:t>
            </a:r>
            <a:endParaRPr lang="en-US" sz="2200" b="1" dirty="0">
              <a:solidFill>
                <a:schemeClr val="bg1"/>
              </a:solidFill>
            </a:endParaRPr>
          </a:p>
          <a:p>
            <a:endParaRPr lang="en-US" sz="1200" dirty="0">
              <a:solidFill>
                <a:schemeClr val="bg1"/>
              </a:solidFill>
            </a:endParaRPr>
          </a:p>
          <a:p>
            <a:r>
              <a:rPr lang="en-US" sz="900" b="1" dirty="0">
                <a:solidFill>
                  <a:schemeClr val="bg1"/>
                </a:solidFill>
              </a:rPr>
              <a:t> </a:t>
            </a:r>
            <a:r>
              <a:rPr lang="en-US" sz="2400" b="1" dirty="0">
                <a:solidFill>
                  <a:schemeClr val="bg1"/>
                </a:solidFill>
              </a:rPr>
              <a:t>SPECIAL CONSIDERATIONS FOR MONUMENTS AND </a:t>
            </a:r>
            <a:r>
              <a:rPr lang="en-US" sz="2400" b="1" dirty="0" smtClean="0">
                <a:solidFill>
                  <a:schemeClr val="bg1"/>
                </a:solidFill>
              </a:rPr>
              <a:t>MEMORIALS</a:t>
            </a:r>
            <a:endParaRPr lang="en-US" sz="2400" b="1" dirty="0">
              <a:solidFill>
                <a:schemeClr val="bg1"/>
              </a:solidFill>
            </a:endParaRPr>
          </a:p>
          <a:p>
            <a:pPr marL="3028950" lvl="6" indent="-285750">
              <a:buFont typeface="Arial" pitchFamily="34" charset="0"/>
              <a:buChar char="•"/>
            </a:pPr>
            <a:r>
              <a:rPr lang="en-US" sz="2200" b="1" dirty="0">
                <a:solidFill>
                  <a:srgbClr val="FF0000"/>
                </a:solidFill>
              </a:rPr>
              <a:t>Historical Markers</a:t>
            </a:r>
          </a:p>
          <a:p>
            <a:pPr marL="3028950" lvl="6" indent="-285750">
              <a:buFont typeface="Arial" pitchFamily="34" charset="0"/>
              <a:buChar char="•"/>
            </a:pPr>
            <a:r>
              <a:rPr lang="en-US" sz="2200" b="1" dirty="0"/>
              <a:t>War and Veterans Memorials </a:t>
            </a:r>
          </a:p>
          <a:p>
            <a:pPr marL="3028950" lvl="6" indent="-285750">
              <a:buFont typeface="Arial" pitchFamily="34" charset="0"/>
              <a:buChar char="•"/>
            </a:pPr>
            <a:r>
              <a:rPr lang="en-US" sz="2200" b="1" dirty="0"/>
              <a:t>Police and Fire Memorials</a:t>
            </a:r>
          </a:p>
          <a:p>
            <a:r>
              <a:rPr lang="en-US" sz="2400" b="1" dirty="0" smtClean="0"/>
              <a:t>SIGNAGE/BANNERS</a:t>
            </a:r>
            <a:endParaRPr lang="en-US" sz="2400" b="1" dirty="0"/>
          </a:p>
          <a:p>
            <a:endParaRPr lang="en-US" sz="1200" b="1" dirty="0" smtClean="0"/>
          </a:p>
          <a:p>
            <a:r>
              <a:rPr lang="en-US" sz="2400" b="1" dirty="0" smtClean="0"/>
              <a:t>PUBLIC </a:t>
            </a:r>
            <a:r>
              <a:rPr lang="en-US" sz="2400" b="1" dirty="0"/>
              <a:t>ART IN PARKS </a:t>
            </a:r>
          </a:p>
          <a:p>
            <a:pPr marL="3028950" lvl="6" indent="-285750">
              <a:buFont typeface="Arial" pitchFamily="34" charset="0"/>
              <a:buChar char="•"/>
            </a:pPr>
            <a:r>
              <a:rPr lang="en-US" sz="2200" b="1" dirty="0"/>
              <a:t>Olmsted Parks </a:t>
            </a:r>
          </a:p>
          <a:p>
            <a:pPr marL="3028950" lvl="6" indent="-285750">
              <a:buFont typeface="Arial" pitchFamily="34" charset="0"/>
              <a:buChar char="•"/>
            </a:pPr>
            <a:r>
              <a:rPr lang="en-US" sz="2200" b="1" dirty="0"/>
              <a:t>Other Historic Parks</a:t>
            </a:r>
          </a:p>
          <a:p>
            <a:pPr marL="3028950" lvl="6" indent="-285750">
              <a:buFont typeface="Arial" pitchFamily="34" charset="0"/>
              <a:buChar char="•"/>
            </a:pPr>
            <a:r>
              <a:rPr lang="en-US" sz="2200" b="1" dirty="0"/>
              <a:t>All Other Parks</a:t>
            </a:r>
            <a:endParaRPr lang="en-US" sz="2200" dirty="0"/>
          </a:p>
        </p:txBody>
      </p:sp>
    </p:spTree>
    <p:extLst>
      <p:ext uri="{BB962C8B-B14F-4D97-AF65-F5344CB8AC3E}">
        <p14:creationId xmlns:p14="http://schemas.microsoft.com/office/powerpoint/2010/main" val="359968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4800" y="774427"/>
            <a:ext cx="8534400" cy="5586145"/>
          </a:xfrm>
          <a:prstGeom prst="rect">
            <a:avLst/>
          </a:prstGeom>
        </p:spPr>
        <p:txBody>
          <a:bodyPr wrap="square">
            <a:spAutoFit/>
          </a:bodyPr>
          <a:lstStyle/>
          <a:p>
            <a:pPr lvl="0"/>
            <a:r>
              <a:rPr lang="en-US" sz="3200" b="1" dirty="0">
                <a:solidFill>
                  <a:schemeClr val="bg1"/>
                </a:solidFill>
              </a:rPr>
              <a:t>CONSIDERATIONS		</a:t>
            </a:r>
          </a:p>
          <a:p>
            <a:pPr marL="3028950" lvl="6" indent="-285750">
              <a:buFont typeface="Arial" pitchFamily="34" charset="0"/>
              <a:buChar char="•"/>
            </a:pPr>
            <a:r>
              <a:rPr lang="en-US" sz="2200" b="1" dirty="0">
                <a:solidFill>
                  <a:schemeClr val="bg1"/>
                </a:solidFill>
              </a:rPr>
              <a:t>Artistic Merit</a:t>
            </a:r>
          </a:p>
          <a:p>
            <a:pPr marL="3028950" lvl="6" indent="-285750">
              <a:buFont typeface="Arial" pitchFamily="34" charset="0"/>
              <a:buChar char="•"/>
            </a:pPr>
            <a:r>
              <a:rPr lang="en-US" sz="2200" b="1" dirty="0">
                <a:solidFill>
                  <a:schemeClr val="bg1"/>
                </a:solidFill>
              </a:rPr>
              <a:t>Appropriate Placement</a:t>
            </a:r>
          </a:p>
          <a:p>
            <a:pPr marL="3028950" lvl="6" indent="-285750">
              <a:buFont typeface="Arial" pitchFamily="34" charset="0"/>
              <a:buChar char="•"/>
            </a:pPr>
            <a:r>
              <a:rPr lang="en-US" sz="2200" b="1" dirty="0">
                <a:solidFill>
                  <a:schemeClr val="bg1"/>
                </a:solidFill>
              </a:rPr>
              <a:t>Community Standards</a:t>
            </a:r>
          </a:p>
          <a:p>
            <a:pPr marL="3028950" lvl="6" indent="-285750">
              <a:buFont typeface="Arial" pitchFamily="34" charset="0"/>
              <a:buChar char="•"/>
            </a:pPr>
            <a:r>
              <a:rPr lang="en-US" sz="2200" b="1" dirty="0">
                <a:solidFill>
                  <a:schemeClr val="bg1"/>
                </a:solidFill>
              </a:rPr>
              <a:t>Preservation and </a:t>
            </a:r>
            <a:r>
              <a:rPr lang="en-US" sz="2200" b="1" dirty="0" smtClean="0">
                <a:solidFill>
                  <a:schemeClr val="bg1"/>
                </a:solidFill>
              </a:rPr>
              <a:t>Maintenance</a:t>
            </a:r>
            <a:endParaRPr lang="en-US" sz="2200" b="1" dirty="0">
              <a:solidFill>
                <a:schemeClr val="bg1"/>
              </a:solidFill>
            </a:endParaRPr>
          </a:p>
          <a:p>
            <a:endParaRPr lang="en-US" sz="1200" dirty="0">
              <a:solidFill>
                <a:schemeClr val="bg1"/>
              </a:solidFill>
            </a:endParaRPr>
          </a:p>
          <a:p>
            <a:r>
              <a:rPr lang="en-US" sz="900" b="1" dirty="0">
                <a:solidFill>
                  <a:schemeClr val="bg1"/>
                </a:solidFill>
              </a:rPr>
              <a:t> </a:t>
            </a:r>
            <a:r>
              <a:rPr lang="en-US" sz="2400" b="1" dirty="0">
                <a:solidFill>
                  <a:schemeClr val="bg1"/>
                </a:solidFill>
              </a:rPr>
              <a:t>SPECIAL CONSIDERATIONS FOR MONUMENTS AND </a:t>
            </a:r>
            <a:r>
              <a:rPr lang="en-US" sz="2400" b="1" dirty="0" smtClean="0">
                <a:solidFill>
                  <a:schemeClr val="bg1"/>
                </a:solidFill>
              </a:rPr>
              <a:t>MEMORIALS</a:t>
            </a:r>
            <a:endParaRPr lang="en-US" sz="2400" b="1" dirty="0">
              <a:solidFill>
                <a:schemeClr val="bg1"/>
              </a:solidFill>
            </a:endParaRPr>
          </a:p>
          <a:p>
            <a:pPr marL="3028950" lvl="6" indent="-285750">
              <a:buFont typeface="Arial" pitchFamily="34" charset="0"/>
              <a:buChar char="•"/>
            </a:pPr>
            <a:r>
              <a:rPr lang="en-US" sz="2200" b="1" dirty="0">
                <a:solidFill>
                  <a:schemeClr val="bg1"/>
                </a:solidFill>
              </a:rPr>
              <a:t>Historical Markers</a:t>
            </a:r>
          </a:p>
          <a:p>
            <a:pPr marL="3028950" lvl="6" indent="-285750">
              <a:buFont typeface="Arial" pitchFamily="34" charset="0"/>
              <a:buChar char="•"/>
            </a:pPr>
            <a:r>
              <a:rPr lang="en-US" sz="2200" b="1" dirty="0">
                <a:solidFill>
                  <a:srgbClr val="FF0000"/>
                </a:solidFill>
              </a:rPr>
              <a:t>War and Veterans Memorials </a:t>
            </a:r>
          </a:p>
          <a:p>
            <a:pPr marL="3028950" lvl="6" indent="-285750">
              <a:buFont typeface="Arial" pitchFamily="34" charset="0"/>
              <a:buChar char="•"/>
            </a:pPr>
            <a:r>
              <a:rPr lang="en-US" sz="2200" b="1" dirty="0"/>
              <a:t>Police and Fire Memorials</a:t>
            </a:r>
          </a:p>
          <a:p>
            <a:r>
              <a:rPr lang="en-US" sz="2400" b="1" dirty="0" smtClean="0"/>
              <a:t>SIGNAGE/BANNERS</a:t>
            </a:r>
            <a:endParaRPr lang="en-US" sz="2400" b="1" dirty="0"/>
          </a:p>
          <a:p>
            <a:endParaRPr lang="en-US" sz="1200" b="1" dirty="0" smtClean="0"/>
          </a:p>
          <a:p>
            <a:r>
              <a:rPr lang="en-US" sz="2400" b="1" dirty="0" smtClean="0"/>
              <a:t>PUBLIC </a:t>
            </a:r>
            <a:r>
              <a:rPr lang="en-US" sz="2400" b="1" dirty="0"/>
              <a:t>ART IN PARKS </a:t>
            </a:r>
          </a:p>
          <a:p>
            <a:pPr marL="3028950" lvl="6" indent="-285750">
              <a:buFont typeface="Arial" pitchFamily="34" charset="0"/>
              <a:buChar char="•"/>
            </a:pPr>
            <a:r>
              <a:rPr lang="en-US" sz="2200" b="1" dirty="0"/>
              <a:t>Olmsted Parks </a:t>
            </a:r>
          </a:p>
          <a:p>
            <a:pPr marL="3028950" lvl="6" indent="-285750">
              <a:buFont typeface="Arial" pitchFamily="34" charset="0"/>
              <a:buChar char="•"/>
            </a:pPr>
            <a:r>
              <a:rPr lang="en-US" sz="2200" b="1" dirty="0"/>
              <a:t>Other Historic Parks</a:t>
            </a:r>
          </a:p>
          <a:p>
            <a:pPr marL="3028950" lvl="6" indent="-285750">
              <a:buFont typeface="Arial" pitchFamily="34" charset="0"/>
              <a:buChar char="•"/>
            </a:pPr>
            <a:r>
              <a:rPr lang="en-US" sz="2200" b="1" dirty="0"/>
              <a:t>All Other Parks</a:t>
            </a:r>
            <a:endParaRPr lang="en-US" sz="2200" dirty="0"/>
          </a:p>
        </p:txBody>
      </p:sp>
    </p:spTree>
    <p:extLst>
      <p:ext uri="{BB962C8B-B14F-4D97-AF65-F5344CB8AC3E}">
        <p14:creationId xmlns:p14="http://schemas.microsoft.com/office/powerpoint/2010/main" val="343728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4800" y="774427"/>
            <a:ext cx="8534400" cy="5586145"/>
          </a:xfrm>
          <a:prstGeom prst="rect">
            <a:avLst/>
          </a:prstGeom>
        </p:spPr>
        <p:txBody>
          <a:bodyPr wrap="square">
            <a:spAutoFit/>
          </a:bodyPr>
          <a:lstStyle/>
          <a:p>
            <a:pPr lvl="0"/>
            <a:r>
              <a:rPr lang="en-US" sz="3200" b="1" dirty="0">
                <a:solidFill>
                  <a:schemeClr val="bg1"/>
                </a:solidFill>
              </a:rPr>
              <a:t>CONSIDERATIONS		</a:t>
            </a:r>
          </a:p>
          <a:p>
            <a:pPr marL="3028950" lvl="6" indent="-285750">
              <a:buFont typeface="Arial" pitchFamily="34" charset="0"/>
              <a:buChar char="•"/>
            </a:pPr>
            <a:r>
              <a:rPr lang="en-US" sz="2200" b="1" dirty="0">
                <a:solidFill>
                  <a:schemeClr val="bg1"/>
                </a:solidFill>
              </a:rPr>
              <a:t>Artistic Merit</a:t>
            </a:r>
          </a:p>
          <a:p>
            <a:pPr marL="3028950" lvl="6" indent="-285750">
              <a:buFont typeface="Arial" pitchFamily="34" charset="0"/>
              <a:buChar char="•"/>
            </a:pPr>
            <a:r>
              <a:rPr lang="en-US" sz="2200" b="1" dirty="0">
                <a:solidFill>
                  <a:schemeClr val="bg1"/>
                </a:solidFill>
              </a:rPr>
              <a:t>Appropriate Placement</a:t>
            </a:r>
          </a:p>
          <a:p>
            <a:pPr marL="3028950" lvl="6" indent="-285750">
              <a:buFont typeface="Arial" pitchFamily="34" charset="0"/>
              <a:buChar char="•"/>
            </a:pPr>
            <a:r>
              <a:rPr lang="en-US" sz="2200" b="1" dirty="0">
                <a:solidFill>
                  <a:schemeClr val="bg1"/>
                </a:solidFill>
              </a:rPr>
              <a:t>Community Standards</a:t>
            </a:r>
          </a:p>
          <a:p>
            <a:pPr marL="3028950" lvl="6" indent="-285750">
              <a:buFont typeface="Arial" pitchFamily="34" charset="0"/>
              <a:buChar char="•"/>
            </a:pPr>
            <a:r>
              <a:rPr lang="en-US" sz="2200" b="1" dirty="0">
                <a:solidFill>
                  <a:schemeClr val="bg1"/>
                </a:solidFill>
              </a:rPr>
              <a:t>Preservation and </a:t>
            </a:r>
            <a:r>
              <a:rPr lang="en-US" sz="2200" b="1" dirty="0" smtClean="0">
                <a:solidFill>
                  <a:schemeClr val="bg1"/>
                </a:solidFill>
              </a:rPr>
              <a:t>Maintenance</a:t>
            </a:r>
            <a:endParaRPr lang="en-US" sz="2200" b="1" dirty="0">
              <a:solidFill>
                <a:schemeClr val="bg1"/>
              </a:solidFill>
            </a:endParaRPr>
          </a:p>
          <a:p>
            <a:endParaRPr lang="en-US" sz="1200" dirty="0">
              <a:solidFill>
                <a:schemeClr val="bg1"/>
              </a:solidFill>
            </a:endParaRPr>
          </a:p>
          <a:p>
            <a:r>
              <a:rPr lang="en-US" sz="900" b="1" dirty="0">
                <a:solidFill>
                  <a:schemeClr val="bg1"/>
                </a:solidFill>
              </a:rPr>
              <a:t> </a:t>
            </a:r>
            <a:r>
              <a:rPr lang="en-US" sz="2400" b="1" dirty="0">
                <a:solidFill>
                  <a:schemeClr val="bg1"/>
                </a:solidFill>
              </a:rPr>
              <a:t>SPECIAL CONSIDERATIONS FOR MONUMENTS AND </a:t>
            </a:r>
            <a:r>
              <a:rPr lang="en-US" sz="2400" b="1" dirty="0" smtClean="0">
                <a:solidFill>
                  <a:schemeClr val="bg1"/>
                </a:solidFill>
              </a:rPr>
              <a:t>MEMORIALS</a:t>
            </a:r>
            <a:endParaRPr lang="en-US" sz="2400" b="1" dirty="0">
              <a:solidFill>
                <a:schemeClr val="bg1"/>
              </a:solidFill>
            </a:endParaRPr>
          </a:p>
          <a:p>
            <a:pPr marL="3028950" lvl="6" indent="-285750">
              <a:buFont typeface="Arial" pitchFamily="34" charset="0"/>
              <a:buChar char="•"/>
            </a:pPr>
            <a:r>
              <a:rPr lang="en-US" sz="2200" b="1" dirty="0">
                <a:solidFill>
                  <a:schemeClr val="bg1"/>
                </a:solidFill>
              </a:rPr>
              <a:t>Historical Markers</a:t>
            </a:r>
          </a:p>
          <a:p>
            <a:pPr marL="3028950" lvl="6" indent="-285750">
              <a:buFont typeface="Arial" pitchFamily="34" charset="0"/>
              <a:buChar char="•"/>
            </a:pPr>
            <a:r>
              <a:rPr lang="en-US" sz="2200" b="1" dirty="0">
                <a:solidFill>
                  <a:schemeClr val="bg1"/>
                </a:solidFill>
              </a:rPr>
              <a:t>War and Veterans Memorials </a:t>
            </a:r>
          </a:p>
          <a:p>
            <a:pPr marL="3028950" lvl="6" indent="-285750">
              <a:buFont typeface="Arial" pitchFamily="34" charset="0"/>
              <a:buChar char="•"/>
            </a:pPr>
            <a:r>
              <a:rPr lang="en-US" sz="2200" b="1" dirty="0">
                <a:solidFill>
                  <a:srgbClr val="FF0000"/>
                </a:solidFill>
              </a:rPr>
              <a:t>Police and Fire Memorials</a:t>
            </a:r>
          </a:p>
          <a:p>
            <a:r>
              <a:rPr lang="en-US" sz="2400" b="1" dirty="0" smtClean="0"/>
              <a:t>SIGNAGE/BANNERS</a:t>
            </a:r>
            <a:endParaRPr lang="en-US" sz="2400" b="1" dirty="0"/>
          </a:p>
          <a:p>
            <a:endParaRPr lang="en-US" sz="1200" b="1" dirty="0" smtClean="0"/>
          </a:p>
          <a:p>
            <a:r>
              <a:rPr lang="en-US" sz="2400" b="1" dirty="0" smtClean="0"/>
              <a:t>PUBLIC </a:t>
            </a:r>
            <a:r>
              <a:rPr lang="en-US" sz="2400" b="1" dirty="0"/>
              <a:t>ART IN PARKS </a:t>
            </a:r>
          </a:p>
          <a:p>
            <a:pPr marL="3028950" lvl="6" indent="-285750">
              <a:buFont typeface="Arial" pitchFamily="34" charset="0"/>
              <a:buChar char="•"/>
            </a:pPr>
            <a:r>
              <a:rPr lang="en-US" sz="2200" b="1" dirty="0"/>
              <a:t>Olmsted Parks </a:t>
            </a:r>
          </a:p>
          <a:p>
            <a:pPr marL="3028950" lvl="6" indent="-285750">
              <a:buFont typeface="Arial" pitchFamily="34" charset="0"/>
              <a:buChar char="•"/>
            </a:pPr>
            <a:r>
              <a:rPr lang="en-US" sz="2200" b="1" dirty="0"/>
              <a:t>Other Historic Parks</a:t>
            </a:r>
          </a:p>
          <a:p>
            <a:pPr marL="3028950" lvl="6" indent="-285750">
              <a:buFont typeface="Arial" pitchFamily="34" charset="0"/>
              <a:buChar char="•"/>
            </a:pPr>
            <a:r>
              <a:rPr lang="en-US" sz="2200" b="1" dirty="0"/>
              <a:t>All Other Parks</a:t>
            </a:r>
            <a:endParaRPr lang="en-US" sz="2200" dirty="0"/>
          </a:p>
        </p:txBody>
      </p:sp>
    </p:spTree>
    <p:extLst>
      <p:ext uri="{BB962C8B-B14F-4D97-AF65-F5344CB8AC3E}">
        <p14:creationId xmlns:p14="http://schemas.microsoft.com/office/powerpoint/2010/main" val="377821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4800" y="774427"/>
            <a:ext cx="8534400" cy="5586145"/>
          </a:xfrm>
          <a:prstGeom prst="rect">
            <a:avLst/>
          </a:prstGeom>
        </p:spPr>
        <p:txBody>
          <a:bodyPr wrap="square">
            <a:spAutoFit/>
          </a:bodyPr>
          <a:lstStyle/>
          <a:p>
            <a:pPr lvl="0"/>
            <a:r>
              <a:rPr lang="en-US" sz="3200" b="1" dirty="0">
                <a:solidFill>
                  <a:schemeClr val="bg1"/>
                </a:solidFill>
              </a:rPr>
              <a:t>CONSIDERATIONS		</a:t>
            </a:r>
          </a:p>
          <a:p>
            <a:pPr marL="3028950" lvl="6" indent="-285750">
              <a:buFont typeface="Arial" pitchFamily="34" charset="0"/>
              <a:buChar char="•"/>
            </a:pPr>
            <a:r>
              <a:rPr lang="en-US" sz="2200" b="1" dirty="0">
                <a:solidFill>
                  <a:schemeClr val="bg1"/>
                </a:solidFill>
              </a:rPr>
              <a:t>Artistic Merit</a:t>
            </a:r>
          </a:p>
          <a:p>
            <a:pPr marL="3028950" lvl="6" indent="-285750">
              <a:buFont typeface="Arial" pitchFamily="34" charset="0"/>
              <a:buChar char="•"/>
            </a:pPr>
            <a:r>
              <a:rPr lang="en-US" sz="2200" b="1" dirty="0">
                <a:solidFill>
                  <a:schemeClr val="bg1"/>
                </a:solidFill>
              </a:rPr>
              <a:t>Appropriate Placement</a:t>
            </a:r>
          </a:p>
          <a:p>
            <a:pPr marL="3028950" lvl="6" indent="-285750">
              <a:buFont typeface="Arial" pitchFamily="34" charset="0"/>
              <a:buChar char="•"/>
            </a:pPr>
            <a:r>
              <a:rPr lang="en-US" sz="2200" b="1" dirty="0">
                <a:solidFill>
                  <a:schemeClr val="bg1"/>
                </a:solidFill>
              </a:rPr>
              <a:t>Community Standards</a:t>
            </a:r>
          </a:p>
          <a:p>
            <a:pPr marL="3028950" lvl="6" indent="-285750">
              <a:buFont typeface="Arial" pitchFamily="34" charset="0"/>
              <a:buChar char="•"/>
            </a:pPr>
            <a:r>
              <a:rPr lang="en-US" sz="2200" b="1" dirty="0">
                <a:solidFill>
                  <a:schemeClr val="bg1"/>
                </a:solidFill>
              </a:rPr>
              <a:t>Preservation and </a:t>
            </a:r>
            <a:r>
              <a:rPr lang="en-US" sz="2200" b="1" dirty="0" smtClean="0">
                <a:solidFill>
                  <a:schemeClr val="bg1"/>
                </a:solidFill>
              </a:rPr>
              <a:t>Maintenance</a:t>
            </a:r>
            <a:endParaRPr lang="en-US" sz="2200" b="1" dirty="0">
              <a:solidFill>
                <a:schemeClr val="bg1"/>
              </a:solidFill>
            </a:endParaRPr>
          </a:p>
          <a:p>
            <a:endParaRPr lang="en-US" sz="1200" dirty="0">
              <a:solidFill>
                <a:schemeClr val="bg1"/>
              </a:solidFill>
            </a:endParaRPr>
          </a:p>
          <a:p>
            <a:r>
              <a:rPr lang="en-US" sz="900" b="1" dirty="0">
                <a:solidFill>
                  <a:schemeClr val="bg1"/>
                </a:solidFill>
              </a:rPr>
              <a:t> </a:t>
            </a:r>
            <a:r>
              <a:rPr lang="en-US" sz="2400" b="1" dirty="0">
                <a:solidFill>
                  <a:schemeClr val="bg1"/>
                </a:solidFill>
              </a:rPr>
              <a:t>SPECIAL CONSIDERATIONS FOR MONUMENTS AND </a:t>
            </a:r>
            <a:r>
              <a:rPr lang="en-US" sz="2400" b="1" dirty="0" smtClean="0">
                <a:solidFill>
                  <a:schemeClr val="bg1"/>
                </a:solidFill>
              </a:rPr>
              <a:t>MEMORIALS</a:t>
            </a:r>
            <a:endParaRPr lang="en-US" sz="2400" b="1" dirty="0">
              <a:solidFill>
                <a:schemeClr val="bg1"/>
              </a:solidFill>
            </a:endParaRPr>
          </a:p>
          <a:p>
            <a:pPr marL="3028950" lvl="6" indent="-285750">
              <a:buFont typeface="Arial" pitchFamily="34" charset="0"/>
              <a:buChar char="•"/>
            </a:pPr>
            <a:r>
              <a:rPr lang="en-US" sz="2200" b="1" dirty="0">
                <a:solidFill>
                  <a:schemeClr val="bg1"/>
                </a:solidFill>
              </a:rPr>
              <a:t>Historical Markers</a:t>
            </a:r>
          </a:p>
          <a:p>
            <a:pPr marL="3028950" lvl="6" indent="-285750">
              <a:buFont typeface="Arial" pitchFamily="34" charset="0"/>
              <a:buChar char="•"/>
            </a:pPr>
            <a:r>
              <a:rPr lang="en-US" sz="2200" b="1" dirty="0">
                <a:solidFill>
                  <a:schemeClr val="bg1"/>
                </a:solidFill>
              </a:rPr>
              <a:t>War and Veterans Memorials </a:t>
            </a:r>
          </a:p>
          <a:p>
            <a:pPr marL="3028950" lvl="6" indent="-285750">
              <a:buFont typeface="Arial" pitchFamily="34" charset="0"/>
              <a:buChar char="•"/>
            </a:pPr>
            <a:r>
              <a:rPr lang="en-US" sz="2200" b="1" dirty="0">
                <a:solidFill>
                  <a:schemeClr val="bg1"/>
                </a:solidFill>
              </a:rPr>
              <a:t>Police and Fire Memorials</a:t>
            </a:r>
          </a:p>
          <a:p>
            <a:r>
              <a:rPr lang="en-US" sz="2400" b="1" dirty="0" smtClean="0">
                <a:solidFill>
                  <a:srgbClr val="FF0000"/>
                </a:solidFill>
              </a:rPr>
              <a:t>SIGNAGE/BANNERS</a:t>
            </a:r>
            <a:endParaRPr lang="en-US" sz="2400" b="1" dirty="0">
              <a:solidFill>
                <a:srgbClr val="FF0000"/>
              </a:solidFill>
            </a:endParaRPr>
          </a:p>
          <a:p>
            <a:endParaRPr lang="en-US" sz="1200" b="1" dirty="0" smtClean="0">
              <a:solidFill>
                <a:schemeClr val="bg1"/>
              </a:solidFill>
            </a:endParaRPr>
          </a:p>
          <a:p>
            <a:r>
              <a:rPr lang="en-US" sz="2400" b="1" dirty="0" smtClean="0"/>
              <a:t>PUBLIC </a:t>
            </a:r>
            <a:r>
              <a:rPr lang="en-US" sz="2400" b="1" dirty="0"/>
              <a:t>ART IN PARKS </a:t>
            </a:r>
          </a:p>
          <a:p>
            <a:pPr marL="3028950" lvl="6" indent="-285750">
              <a:buFont typeface="Arial" pitchFamily="34" charset="0"/>
              <a:buChar char="•"/>
            </a:pPr>
            <a:r>
              <a:rPr lang="en-US" sz="2200" b="1" dirty="0"/>
              <a:t>Olmsted Parks </a:t>
            </a:r>
          </a:p>
          <a:p>
            <a:pPr marL="3028950" lvl="6" indent="-285750">
              <a:buFont typeface="Arial" pitchFamily="34" charset="0"/>
              <a:buChar char="•"/>
            </a:pPr>
            <a:r>
              <a:rPr lang="en-US" sz="2200" b="1" dirty="0"/>
              <a:t>Other Historic Parks</a:t>
            </a:r>
          </a:p>
          <a:p>
            <a:pPr marL="3028950" lvl="6" indent="-285750">
              <a:buFont typeface="Arial" pitchFamily="34" charset="0"/>
              <a:buChar char="•"/>
            </a:pPr>
            <a:r>
              <a:rPr lang="en-US" sz="2200" b="1" dirty="0"/>
              <a:t>All Other Parks</a:t>
            </a:r>
            <a:endParaRPr lang="en-US" sz="2200" dirty="0"/>
          </a:p>
        </p:txBody>
      </p:sp>
    </p:spTree>
    <p:extLst>
      <p:ext uri="{BB962C8B-B14F-4D97-AF65-F5344CB8AC3E}">
        <p14:creationId xmlns:p14="http://schemas.microsoft.com/office/powerpoint/2010/main" val="2563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4800" y="774427"/>
            <a:ext cx="8534400" cy="5586145"/>
          </a:xfrm>
          <a:prstGeom prst="rect">
            <a:avLst/>
          </a:prstGeom>
        </p:spPr>
        <p:txBody>
          <a:bodyPr wrap="square">
            <a:spAutoFit/>
          </a:bodyPr>
          <a:lstStyle/>
          <a:p>
            <a:pPr lvl="0"/>
            <a:r>
              <a:rPr lang="en-US" sz="3200" b="1" dirty="0">
                <a:solidFill>
                  <a:schemeClr val="bg1"/>
                </a:solidFill>
              </a:rPr>
              <a:t>CONSIDERATIONS		</a:t>
            </a:r>
          </a:p>
          <a:p>
            <a:pPr marL="3028950" lvl="6" indent="-285750">
              <a:buFont typeface="Arial" pitchFamily="34" charset="0"/>
              <a:buChar char="•"/>
            </a:pPr>
            <a:r>
              <a:rPr lang="en-US" sz="2200" b="1" dirty="0">
                <a:solidFill>
                  <a:schemeClr val="bg1"/>
                </a:solidFill>
              </a:rPr>
              <a:t>Artistic Merit</a:t>
            </a:r>
          </a:p>
          <a:p>
            <a:pPr marL="3028950" lvl="6" indent="-285750">
              <a:buFont typeface="Arial" pitchFamily="34" charset="0"/>
              <a:buChar char="•"/>
            </a:pPr>
            <a:r>
              <a:rPr lang="en-US" sz="2200" b="1" dirty="0">
                <a:solidFill>
                  <a:schemeClr val="bg1"/>
                </a:solidFill>
              </a:rPr>
              <a:t>Appropriate Placement</a:t>
            </a:r>
          </a:p>
          <a:p>
            <a:pPr marL="3028950" lvl="6" indent="-285750">
              <a:buFont typeface="Arial" pitchFamily="34" charset="0"/>
              <a:buChar char="•"/>
            </a:pPr>
            <a:r>
              <a:rPr lang="en-US" sz="2200" b="1" dirty="0">
                <a:solidFill>
                  <a:schemeClr val="bg1"/>
                </a:solidFill>
              </a:rPr>
              <a:t>Community Standards</a:t>
            </a:r>
          </a:p>
          <a:p>
            <a:pPr marL="3028950" lvl="6" indent="-285750">
              <a:buFont typeface="Arial" pitchFamily="34" charset="0"/>
              <a:buChar char="•"/>
            </a:pPr>
            <a:r>
              <a:rPr lang="en-US" sz="2200" b="1" dirty="0">
                <a:solidFill>
                  <a:schemeClr val="bg1"/>
                </a:solidFill>
              </a:rPr>
              <a:t>Preservation and </a:t>
            </a:r>
            <a:r>
              <a:rPr lang="en-US" sz="2200" b="1" dirty="0" smtClean="0">
                <a:solidFill>
                  <a:schemeClr val="bg1"/>
                </a:solidFill>
              </a:rPr>
              <a:t>Maintenance</a:t>
            </a:r>
            <a:endParaRPr lang="en-US" sz="2200" b="1" dirty="0">
              <a:solidFill>
                <a:schemeClr val="bg1"/>
              </a:solidFill>
            </a:endParaRPr>
          </a:p>
          <a:p>
            <a:endParaRPr lang="en-US" sz="1200" dirty="0">
              <a:solidFill>
                <a:schemeClr val="bg1"/>
              </a:solidFill>
            </a:endParaRPr>
          </a:p>
          <a:p>
            <a:r>
              <a:rPr lang="en-US" sz="900" b="1" dirty="0">
                <a:solidFill>
                  <a:schemeClr val="bg1"/>
                </a:solidFill>
              </a:rPr>
              <a:t> </a:t>
            </a:r>
            <a:r>
              <a:rPr lang="en-US" sz="2400" b="1" dirty="0">
                <a:solidFill>
                  <a:schemeClr val="bg1"/>
                </a:solidFill>
              </a:rPr>
              <a:t>SPECIAL CONSIDERATIONS FOR MONUMENTS AND </a:t>
            </a:r>
            <a:r>
              <a:rPr lang="en-US" sz="2400" b="1" dirty="0" smtClean="0">
                <a:solidFill>
                  <a:schemeClr val="bg1"/>
                </a:solidFill>
              </a:rPr>
              <a:t>MEMORIALS</a:t>
            </a:r>
            <a:endParaRPr lang="en-US" sz="2400" b="1" dirty="0">
              <a:solidFill>
                <a:schemeClr val="bg1"/>
              </a:solidFill>
            </a:endParaRPr>
          </a:p>
          <a:p>
            <a:pPr marL="3028950" lvl="6" indent="-285750">
              <a:buFont typeface="Arial" pitchFamily="34" charset="0"/>
              <a:buChar char="•"/>
            </a:pPr>
            <a:r>
              <a:rPr lang="en-US" sz="2200" b="1" dirty="0">
                <a:solidFill>
                  <a:schemeClr val="bg1"/>
                </a:solidFill>
              </a:rPr>
              <a:t>Historical Markers</a:t>
            </a:r>
          </a:p>
          <a:p>
            <a:pPr marL="3028950" lvl="6" indent="-285750">
              <a:buFont typeface="Arial" pitchFamily="34" charset="0"/>
              <a:buChar char="•"/>
            </a:pPr>
            <a:r>
              <a:rPr lang="en-US" sz="2200" b="1" dirty="0">
                <a:solidFill>
                  <a:schemeClr val="bg1"/>
                </a:solidFill>
              </a:rPr>
              <a:t>War and Veterans Memorials </a:t>
            </a:r>
          </a:p>
          <a:p>
            <a:pPr marL="3028950" lvl="6" indent="-285750">
              <a:buFont typeface="Arial" pitchFamily="34" charset="0"/>
              <a:buChar char="•"/>
            </a:pPr>
            <a:r>
              <a:rPr lang="en-US" sz="2200" b="1" dirty="0">
                <a:solidFill>
                  <a:schemeClr val="bg1"/>
                </a:solidFill>
              </a:rPr>
              <a:t>Police and Fire Memorials</a:t>
            </a:r>
          </a:p>
          <a:p>
            <a:r>
              <a:rPr lang="en-US" sz="2400" b="1" dirty="0" smtClean="0">
                <a:solidFill>
                  <a:schemeClr val="bg1"/>
                </a:solidFill>
              </a:rPr>
              <a:t>SIGNAGE/BANNERS</a:t>
            </a:r>
            <a:endParaRPr lang="en-US" sz="2400" b="1" dirty="0">
              <a:solidFill>
                <a:schemeClr val="bg1"/>
              </a:solidFill>
            </a:endParaRPr>
          </a:p>
          <a:p>
            <a:endParaRPr lang="en-US" sz="1200" b="1" dirty="0" smtClean="0">
              <a:solidFill>
                <a:srgbClr val="FF0000"/>
              </a:solidFill>
            </a:endParaRPr>
          </a:p>
          <a:p>
            <a:r>
              <a:rPr lang="en-US" sz="2400" b="1" dirty="0" smtClean="0">
                <a:solidFill>
                  <a:srgbClr val="FF0000"/>
                </a:solidFill>
              </a:rPr>
              <a:t>PUBLIC </a:t>
            </a:r>
            <a:r>
              <a:rPr lang="en-US" sz="2400" b="1" dirty="0">
                <a:solidFill>
                  <a:srgbClr val="FF0000"/>
                </a:solidFill>
              </a:rPr>
              <a:t>ART IN PARKS</a:t>
            </a:r>
            <a:r>
              <a:rPr lang="en-US" sz="2400" b="1" dirty="0">
                <a:solidFill>
                  <a:schemeClr val="bg1"/>
                </a:solidFill>
              </a:rPr>
              <a:t> </a:t>
            </a:r>
          </a:p>
          <a:p>
            <a:pPr marL="3028950" lvl="6" indent="-285750">
              <a:buFont typeface="Arial" pitchFamily="34" charset="0"/>
              <a:buChar char="•"/>
            </a:pPr>
            <a:r>
              <a:rPr lang="en-US" sz="2200" b="1" dirty="0"/>
              <a:t>Olmsted Parks </a:t>
            </a:r>
          </a:p>
          <a:p>
            <a:pPr marL="3028950" lvl="6" indent="-285750">
              <a:buFont typeface="Arial" pitchFamily="34" charset="0"/>
              <a:buChar char="•"/>
            </a:pPr>
            <a:r>
              <a:rPr lang="en-US" sz="2200" b="1" dirty="0"/>
              <a:t>Other Historic Parks</a:t>
            </a:r>
          </a:p>
          <a:p>
            <a:pPr marL="3028950" lvl="6" indent="-285750">
              <a:buFont typeface="Arial" pitchFamily="34" charset="0"/>
              <a:buChar char="•"/>
            </a:pPr>
            <a:r>
              <a:rPr lang="en-US" sz="2200" b="1" dirty="0"/>
              <a:t>All Other Parks</a:t>
            </a:r>
            <a:endParaRPr lang="en-US" sz="2200" dirty="0"/>
          </a:p>
        </p:txBody>
      </p:sp>
    </p:spTree>
    <p:extLst>
      <p:ext uri="{BB962C8B-B14F-4D97-AF65-F5344CB8AC3E}">
        <p14:creationId xmlns:p14="http://schemas.microsoft.com/office/powerpoint/2010/main" val="194614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4800" y="774427"/>
            <a:ext cx="8534400" cy="5586145"/>
          </a:xfrm>
          <a:prstGeom prst="rect">
            <a:avLst/>
          </a:prstGeom>
        </p:spPr>
        <p:txBody>
          <a:bodyPr wrap="square">
            <a:spAutoFit/>
          </a:bodyPr>
          <a:lstStyle/>
          <a:p>
            <a:pPr lvl="0"/>
            <a:r>
              <a:rPr lang="en-US" sz="3200" b="1" dirty="0">
                <a:solidFill>
                  <a:schemeClr val="bg1"/>
                </a:solidFill>
              </a:rPr>
              <a:t>CONSIDERATIONS		</a:t>
            </a:r>
          </a:p>
          <a:p>
            <a:pPr marL="3028950" lvl="6" indent="-285750">
              <a:buFont typeface="Arial" pitchFamily="34" charset="0"/>
              <a:buChar char="•"/>
            </a:pPr>
            <a:r>
              <a:rPr lang="en-US" sz="2200" b="1" dirty="0">
                <a:solidFill>
                  <a:schemeClr val="bg1"/>
                </a:solidFill>
              </a:rPr>
              <a:t>Artistic Merit</a:t>
            </a:r>
          </a:p>
          <a:p>
            <a:pPr marL="3028950" lvl="6" indent="-285750">
              <a:buFont typeface="Arial" pitchFamily="34" charset="0"/>
              <a:buChar char="•"/>
            </a:pPr>
            <a:r>
              <a:rPr lang="en-US" sz="2200" b="1" dirty="0">
                <a:solidFill>
                  <a:schemeClr val="bg1"/>
                </a:solidFill>
              </a:rPr>
              <a:t>Appropriate Placement</a:t>
            </a:r>
          </a:p>
          <a:p>
            <a:pPr marL="3028950" lvl="6" indent="-285750">
              <a:buFont typeface="Arial" pitchFamily="34" charset="0"/>
              <a:buChar char="•"/>
            </a:pPr>
            <a:r>
              <a:rPr lang="en-US" sz="2200" b="1" dirty="0">
                <a:solidFill>
                  <a:schemeClr val="bg1"/>
                </a:solidFill>
              </a:rPr>
              <a:t>Community Standards</a:t>
            </a:r>
          </a:p>
          <a:p>
            <a:pPr marL="3028950" lvl="6" indent="-285750">
              <a:buFont typeface="Arial" pitchFamily="34" charset="0"/>
              <a:buChar char="•"/>
            </a:pPr>
            <a:r>
              <a:rPr lang="en-US" sz="2200" b="1" dirty="0">
                <a:solidFill>
                  <a:schemeClr val="bg1"/>
                </a:solidFill>
              </a:rPr>
              <a:t>Preservation and Maintenances</a:t>
            </a:r>
          </a:p>
          <a:p>
            <a:endParaRPr lang="en-US" sz="1200" dirty="0">
              <a:solidFill>
                <a:schemeClr val="bg1"/>
              </a:solidFill>
            </a:endParaRPr>
          </a:p>
          <a:p>
            <a:r>
              <a:rPr lang="en-US" sz="900" b="1" dirty="0">
                <a:solidFill>
                  <a:schemeClr val="bg1"/>
                </a:solidFill>
              </a:rPr>
              <a:t> </a:t>
            </a:r>
            <a:r>
              <a:rPr lang="en-US" sz="2400" b="1" dirty="0">
                <a:solidFill>
                  <a:schemeClr val="bg1"/>
                </a:solidFill>
              </a:rPr>
              <a:t>SPECIAL CONSIDERATIONS FOR MONUMENTS AND </a:t>
            </a:r>
            <a:r>
              <a:rPr lang="en-US" sz="2400" b="1" dirty="0" smtClean="0">
                <a:solidFill>
                  <a:schemeClr val="bg1"/>
                </a:solidFill>
              </a:rPr>
              <a:t>MEMORIALS</a:t>
            </a:r>
            <a:endParaRPr lang="en-US" sz="2400" b="1" dirty="0">
              <a:solidFill>
                <a:schemeClr val="bg1"/>
              </a:solidFill>
            </a:endParaRPr>
          </a:p>
          <a:p>
            <a:pPr marL="3028950" lvl="6" indent="-285750">
              <a:buFont typeface="Arial" pitchFamily="34" charset="0"/>
              <a:buChar char="•"/>
            </a:pPr>
            <a:r>
              <a:rPr lang="en-US" sz="2200" b="1" dirty="0">
                <a:solidFill>
                  <a:schemeClr val="bg1"/>
                </a:solidFill>
              </a:rPr>
              <a:t>Historical Markers</a:t>
            </a:r>
          </a:p>
          <a:p>
            <a:pPr marL="3028950" lvl="6" indent="-285750">
              <a:buFont typeface="Arial" pitchFamily="34" charset="0"/>
              <a:buChar char="•"/>
            </a:pPr>
            <a:r>
              <a:rPr lang="en-US" sz="2200" b="1" dirty="0">
                <a:solidFill>
                  <a:schemeClr val="bg1"/>
                </a:solidFill>
              </a:rPr>
              <a:t>War and Veterans Memorials </a:t>
            </a:r>
          </a:p>
          <a:p>
            <a:pPr marL="3028950" lvl="6" indent="-285750">
              <a:buFont typeface="Arial" pitchFamily="34" charset="0"/>
              <a:buChar char="•"/>
            </a:pPr>
            <a:r>
              <a:rPr lang="en-US" sz="2200" b="1" dirty="0">
                <a:solidFill>
                  <a:schemeClr val="bg1"/>
                </a:solidFill>
              </a:rPr>
              <a:t>Police and Fire Memorials</a:t>
            </a:r>
          </a:p>
          <a:p>
            <a:r>
              <a:rPr lang="en-US" sz="2400" b="1" dirty="0" smtClean="0">
                <a:solidFill>
                  <a:schemeClr val="bg1"/>
                </a:solidFill>
              </a:rPr>
              <a:t>SIGNAGE/BANNERS</a:t>
            </a:r>
            <a:endParaRPr lang="en-US" sz="2400" b="1" dirty="0">
              <a:solidFill>
                <a:schemeClr val="bg1"/>
              </a:solidFill>
            </a:endParaRPr>
          </a:p>
          <a:p>
            <a:endParaRPr lang="en-US" sz="1200" b="1" dirty="0" smtClean="0">
              <a:solidFill>
                <a:schemeClr val="bg1"/>
              </a:solidFill>
            </a:endParaRPr>
          </a:p>
          <a:p>
            <a:r>
              <a:rPr lang="en-US" sz="2400" b="1" dirty="0" smtClean="0">
                <a:solidFill>
                  <a:schemeClr val="bg1"/>
                </a:solidFill>
              </a:rPr>
              <a:t>PUBLIC </a:t>
            </a:r>
            <a:r>
              <a:rPr lang="en-US" sz="2400" b="1" dirty="0">
                <a:solidFill>
                  <a:schemeClr val="bg1"/>
                </a:solidFill>
              </a:rPr>
              <a:t>ART IN PARKS </a:t>
            </a:r>
          </a:p>
          <a:p>
            <a:pPr marL="3028950" lvl="6" indent="-285750">
              <a:buFont typeface="Arial" pitchFamily="34" charset="0"/>
              <a:buChar char="•"/>
            </a:pPr>
            <a:r>
              <a:rPr lang="en-US" sz="2200" b="1" dirty="0">
                <a:solidFill>
                  <a:srgbClr val="FF0000"/>
                </a:solidFill>
              </a:rPr>
              <a:t>Olmsted Parks </a:t>
            </a:r>
          </a:p>
          <a:p>
            <a:pPr marL="3028950" lvl="6" indent="-285750">
              <a:buFont typeface="Arial" pitchFamily="34" charset="0"/>
              <a:buChar char="•"/>
            </a:pPr>
            <a:r>
              <a:rPr lang="en-US" sz="2200" b="1" dirty="0"/>
              <a:t>Other Historic Parks</a:t>
            </a:r>
          </a:p>
          <a:p>
            <a:pPr marL="3028950" lvl="6" indent="-285750">
              <a:buFont typeface="Arial" pitchFamily="34" charset="0"/>
              <a:buChar char="•"/>
            </a:pPr>
            <a:r>
              <a:rPr lang="en-US" sz="2200" b="1" dirty="0"/>
              <a:t>All Other Parks</a:t>
            </a:r>
            <a:endParaRPr lang="en-US" sz="2200" dirty="0"/>
          </a:p>
        </p:txBody>
      </p:sp>
    </p:spTree>
    <p:extLst>
      <p:ext uri="{BB962C8B-B14F-4D97-AF65-F5344CB8AC3E}">
        <p14:creationId xmlns:p14="http://schemas.microsoft.com/office/powerpoint/2010/main" val="202071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i.buffalo.ny.us/files/1_2_1/public%20art%20website/Images/Arts%20Commission%20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0"/>
            <a:ext cx="3505200" cy="68749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98576" y="354665"/>
            <a:ext cx="4038600" cy="6247864"/>
          </a:xfrm>
          <a:prstGeom prst="rect">
            <a:avLst/>
          </a:prstGeom>
          <a:noFill/>
        </p:spPr>
        <p:txBody>
          <a:bodyPr wrap="square" rtlCol="0">
            <a:spAutoFit/>
          </a:bodyPr>
          <a:lstStyle/>
          <a:p>
            <a:r>
              <a:rPr lang="en-US" sz="2000" b="1" dirty="0"/>
              <a:t>Commissioners:</a:t>
            </a:r>
            <a:endParaRPr lang="en-US" sz="2000" dirty="0"/>
          </a:p>
          <a:p>
            <a:r>
              <a:rPr lang="en-US" sz="2000" b="1" dirty="0"/>
              <a:t>Mayor's Appointees</a:t>
            </a:r>
            <a:endParaRPr lang="en-US" sz="2000" dirty="0"/>
          </a:p>
          <a:p>
            <a:r>
              <a:rPr lang="en-US" sz="2000" dirty="0"/>
              <a:t>Catherine Gillespie, Chair</a:t>
            </a:r>
            <a:br>
              <a:rPr lang="en-US" sz="2000" dirty="0"/>
            </a:br>
            <a:r>
              <a:rPr lang="en-US" sz="2000" dirty="0"/>
              <a:t>David Granville</a:t>
            </a:r>
            <a:br>
              <a:rPr lang="en-US" sz="2000" dirty="0"/>
            </a:br>
            <a:r>
              <a:rPr lang="en-US" sz="2000" dirty="0"/>
              <a:t>Donald J. Siuta</a:t>
            </a:r>
            <a:br>
              <a:rPr lang="en-US" sz="2000" dirty="0"/>
            </a:br>
            <a:r>
              <a:rPr lang="en-US" sz="2000" dirty="0"/>
              <a:t>James Cooper </a:t>
            </a:r>
            <a:br>
              <a:rPr lang="en-US" sz="2000" dirty="0"/>
            </a:br>
            <a:r>
              <a:rPr lang="en-US" sz="2000" dirty="0"/>
              <a:t>Thomas Chestnut </a:t>
            </a:r>
            <a:br>
              <a:rPr lang="en-US" sz="2000" dirty="0"/>
            </a:br>
            <a:r>
              <a:rPr lang="en-US" sz="2000" dirty="0"/>
              <a:t>Kathleen Rooney </a:t>
            </a:r>
            <a:br>
              <a:rPr lang="en-US" sz="2000" dirty="0"/>
            </a:br>
            <a:r>
              <a:rPr lang="en-US" sz="2000" dirty="0"/>
              <a:t>Susana Tejada</a:t>
            </a:r>
          </a:p>
          <a:p>
            <a:endParaRPr lang="en-US" sz="2000" b="1" dirty="0" smtClean="0"/>
          </a:p>
          <a:p>
            <a:r>
              <a:rPr lang="en-US" sz="2000" b="1" dirty="0" smtClean="0"/>
              <a:t>Common </a:t>
            </a:r>
            <a:r>
              <a:rPr lang="en-US" sz="2000" b="1" dirty="0"/>
              <a:t>Council President's Appointees</a:t>
            </a:r>
            <a:r>
              <a:rPr lang="en-US" sz="2000" b="1" dirty="0" smtClean="0"/>
              <a:t>:</a:t>
            </a:r>
            <a:r>
              <a:rPr lang="en-US" sz="2000" dirty="0"/>
              <a:t/>
            </a:r>
            <a:br>
              <a:rPr lang="en-US" sz="2000" dirty="0"/>
            </a:br>
            <a:r>
              <a:rPr lang="en-US" sz="2000" dirty="0"/>
              <a:t>Joanna Angie</a:t>
            </a:r>
            <a:br>
              <a:rPr lang="en-US" sz="2000" dirty="0"/>
            </a:br>
            <a:r>
              <a:rPr lang="en-US" sz="2000" dirty="0"/>
              <a:t>Gerald Mead</a:t>
            </a:r>
            <a:br>
              <a:rPr lang="en-US" sz="2000" dirty="0"/>
            </a:br>
            <a:r>
              <a:rPr lang="en-US" sz="2000" dirty="0"/>
              <a:t>James Pappas</a:t>
            </a:r>
            <a:br>
              <a:rPr lang="en-US" sz="2000" dirty="0"/>
            </a:br>
            <a:r>
              <a:rPr lang="en-US" sz="2000" dirty="0"/>
              <a:t>Catherine Linder Spencer</a:t>
            </a:r>
            <a:br>
              <a:rPr lang="en-US" sz="2000" dirty="0"/>
            </a:br>
            <a:r>
              <a:rPr lang="en-US" sz="2000" dirty="0"/>
              <a:t>Ted Pietrzak</a:t>
            </a:r>
            <a:br>
              <a:rPr lang="en-US" sz="2000" dirty="0"/>
            </a:br>
            <a:r>
              <a:rPr lang="en-US" sz="2000" dirty="0"/>
              <a:t/>
            </a:r>
            <a:br>
              <a:rPr lang="en-US" sz="2000" dirty="0"/>
            </a:br>
            <a:r>
              <a:rPr lang="en-US" sz="2000" b="1" dirty="0"/>
              <a:t>Honorary Commissioner:  </a:t>
            </a:r>
            <a:r>
              <a:rPr lang="en-US" sz="2000" dirty="0"/>
              <a:t>Elisabeth Clarkson</a:t>
            </a:r>
          </a:p>
        </p:txBody>
      </p:sp>
    </p:spTree>
    <p:extLst>
      <p:ext uri="{BB962C8B-B14F-4D97-AF65-F5344CB8AC3E}">
        <p14:creationId xmlns:p14="http://schemas.microsoft.com/office/powerpoint/2010/main" val="193647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4800" y="774427"/>
            <a:ext cx="8534400" cy="5586145"/>
          </a:xfrm>
          <a:prstGeom prst="rect">
            <a:avLst/>
          </a:prstGeom>
        </p:spPr>
        <p:txBody>
          <a:bodyPr wrap="square">
            <a:spAutoFit/>
          </a:bodyPr>
          <a:lstStyle/>
          <a:p>
            <a:pPr lvl="0"/>
            <a:r>
              <a:rPr lang="en-US" sz="3200" b="1" dirty="0">
                <a:solidFill>
                  <a:schemeClr val="bg1"/>
                </a:solidFill>
              </a:rPr>
              <a:t>CONSIDERATIONS		</a:t>
            </a:r>
          </a:p>
          <a:p>
            <a:pPr marL="3028950" lvl="6" indent="-285750">
              <a:buFont typeface="Arial" pitchFamily="34" charset="0"/>
              <a:buChar char="•"/>
            </a:pPr>
            <a:r>
              <a:rPr lang="en-US" sz="2200" b="1" dirty="0">
                <a:solidFill>
                  <a:schemeClr val="bg1"/>
                </a:solidFill>
              </a:rPr>
              <a:t>Artistic Merit</a:t>
            </a:r>
          </a:p>
          <a:p>
            <a:pPr marL="3028950" lvl="6" indent="-285750">
              <a:buFont typeface="Arial" pitchFamily="34" charset="0"/>
              <a:buChar char="•"/>
            </a:pPr>
            <a:r>
              <a:rPr lang="en-US" sz="2200" b="1" dirty="0">
                <a:solidFill>
                  <a:schemeClr val="bg1"/>
                </a:solidFill>
              </a:rPr>
              <a:t>Appropriate Placement</a:t>
            </a:r>
          </a:p>
          <a:p>
            <a:pPr marL="3028950" lvl="6" indent="-285750">
              <a:buFont typeface="Arial" pitchFamily="34" charset="0"/>
              <a:buChar char="•"/>
            </a:pPr>
            <a:r>
              <a:rPr lang="en-US" sz="2200" b="1" dirty="0">
                <a:solidFill>
                  <a:schemeClr val="bg1"/>
                </a:solidFill>
              </a:rPr>
              <a:t>Community Standards</a:t>
            </a:r>
          </a:p>
          <a:p>
            <a:pPr marL="3028950" lvl="6" indent="-285750">
              <a:buFont typeface="Arial" pitchFamily="34" charset="0"/>
              <a:buChar char="•"/>
            </a:pPr>
            <a:r>
              <a:rPr lang="en-US" sz="2200" b="1" dirty="0">
                <a:solidFill>
                  <a:schemeClr val="bg1"/>
                </a:solidFill>
              </a:rPr>
              <a:t>Preservation and </a:t>
            </a:r>
            <a:r>
              <a:rPr lang="en-US" sz="2200" b="1" dirty="0" smtClean="0">
                <a:solidFill>
                  <a:schemeClr val="bg1"/>
                </a:solidFill>
              </a:rPr>
              <a:t>Maintenance</a:t>
            </a:r>
            <a:endParaRPr lang="en-US" sz="2200" b="1" dirty="0">
              <a:solidFill>
                <a:schemeClr val="bg1"/>
              </a:solidFill>
            </a:endParaRPr>
          </a:p>
          <a:p>
            <a:endParaRPr lang="en-US" sz="1200" dirty="0">
              <a:solidFill>
                <a:schemeClr val="bg1"/>
              </a:solidFill>
            </a:endParaRPr>
          </a:p>
          <a:p>
            <a:r>
              <a:rPr lang="en-US" sz="900" b="1" dirty="0">
                <a:solidFill>
                  <a:schemeClr val="bg1"/>
                </a:solidFill>
              </a:rPr>
              <a:t> </a:t>
            </a:r>
            <a:r>
              <a:rPr lang="en-US" sz="2400" b="1" dirty="0">
                <a:solidFill>
                  <a:schemeClr val="bg1"/>
                </a:solidFill>
              </a:rPr>
              <a:t>SPECIAL CONSIDERATIONS FOR MONUMENTS AND </a:t>
            </a:r>
            <a:r>
              <a:rPr lang="en-US" sz="2400" b="1" dirty="0" smtClean="0">
                <a:solidFill>
                  <a:schemeClr val="bg1"/>
                </a:solidFill>
              </a:rPr>
              <a:t>MEMORIALS</a:t>
            </a:r>
            <a:endParaRPr lang="en-US" sz="2400" b="1" dirty="0">
              <a:solidFill>
                <a:schemeClr val="bg1"/>
              </a:solidFill>
            </a:endParaRPr>
          </a:p>
          <a:p>
            <a:pPr marL="3028950" lvl="6" indent="-285750">
              <a:buFont typeface="Arial" pitchFamily="34" charset="0"/>
              <a:buChar char="•"/>
            </a:pPr>
            <a:r>
              <a:rPr lang="en-US" sz="2200" b="1" dirty="0">
                <a:solidFill>
                  <a:schemeClr val="bg1"/>
                </a:solidFill>
              </a:rPr>
              <a:t>Historical Markers</a:t>
            </a:r>
          </a:p>
          <a:p>
            <a:pPr marL="3028950" lvl="6" indent="-285750">
              <a:buFont typeface="Arial" pitchFamily="34" charset="0"/>
              <a:buChar char="•"/>
            </a:pPr>
            <a:r>
              <a:rPr lang="en-US" sz="2200" b="1" dirty="0">
                <a:solidFill>
                  <a:schemeClr val="bg1"/>
                </a:solidFill>
              </a:rPr>
              <a:t>War and Veterans Memorials </a:t>
            </a:r>
          </a:p>
          <a:p>
            <a:pPr marL="3028950" lvl="6" indent="-285750">
              <a:buFont typeface="Arial" pitchFamily="34" charset="0"/>
              <a:buChar char="•"/>
            </a:pPr>
            <a:r>
              <a:rPr lang="en-US" sz="2200" b="1" dirty="0">
                <a:solidFill>
                  <a:schemeClr val="bg1"/>
                </a:solidFill>
              </a:rPr>
              <a:t>Police and Fire Memorials</a:t>
            </a:r>
          </a:p>
          <a:p>
            <a:r>
              <a:rPr lang="en-US" sz="2400" b="1" dirty="0" smtClean="0">
                <a:solidFill>
                  <a:schemeClr val="bg1"/>
                </a:solidFill>
              </a:rPr>
              <a:t>SIGNAGE/BANNERS</a:t>
            </a:r>
            <a:endParaRPr lang="en-US" sz="2400" b="1" dirty="0">
              <a:solidFill>
                <a:schemeClr val="bg1"/>
              </a:solidFill>
            </a:endParaRPr>
          </a:p>
          <a:p>
            <a:endParaRPr lang="en-US" sz="1200" b="1" dirty="0" smtClean="0">
              <a:solidFill>
                <a:schemeClr val="bg1"/>
              </a:solidFill>
            </a:endParaRPr>
          </a:p>
          <a:p>
            <a:r>
              <a:rPr lang="en-US" sz="2400" b="1" dirty="0" smtClean="0">
                <a:solidFill>
                  <a:schemeClr val="bg1"/>
                </a:solidFill>
              </a:rPr>
              <a:t>PUBLIC </a:t>
            </a:r>
            <a:r>
              <a:rPr lang="en-US" sz="2400" b="1" dirty="0">
                <a:solidFill>
                  <a:schemeClr val="bg1"/>
                </a:solidFill>
              </a:rPr>
              <a:t>ART IN PARKS </a:t>
            </a:r>
          </a:p>
          <a:p>
            <a:pPr marL="3028950" lvl="6" indent="-285750">
              <a:buFont typeface="Arial" pitchFamily="34" charset="0"/>
              <a:buChar char="•"/>
            </a:pPr>
            <a:r>
              <a:rPr lang="en-US" sz="2200" b="1" dirty="0">
                <a:solidFill>
                  <a:schemeClr val="bg1"/>
                </a:solidFill>
              </a:rPr>
              <a:t>Olmsted Parks </a:t>
            </a:r>
          </a:p>
          <a:p>
            <a:pPr marL="3028950" lvl="6" indent="-285750">
              <a:buFont typeface="Arial" pitchFamily="34" charset="0"/>
              <a:buChar char="•"/>
            </a:pPr>
            <a:r>
              <a:rPr lang="en-US" sz="2200" b="1" dirty="0">
                <a:solidFill>
                  <a:srgbClr val="FF0000"/>
                </a:solidFill>
              </a:rPr>
              <a:t>Other Historic Parks</a:t>
            </a:r>
          </a:p>
          <a:p>
            <a:pPr marL="3028950" lvl="6" indent="-285750">
              <a:buFont typeface="Arial" pitchFamily="34" charset="0"/>
              <a:buChar char="•"/>
            </a:pPr>
            <a:r>
              <a:rPr lang="en-US" sz="2200" b="1" dirty="0"/>
              <a:t>All Other Parks</a:t>
            </a:r>
            <a:endParaRPr lang="en-US" sz="2200" dirty="0"/>
          </a:p>
        </p:txBody>
      </p:sp>
    </p:spTree>
    <p:extLst>
      <p:ext uri="{BB962C8B-B14F-4D97-AF65-F5344CB8AC3E}">
        <p14:creationId xmlns:p14="http://schemas.microsoft.com/office/powerpoint/2010/main" val="100138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4800" y="774427"/>
            <a:ext cx="8534400" cy="5586145"/>
          </a:xfrm>
          <a:prstGeom prst="rect">
            <a:avLst/>
          </a:prstGeom>
        </p:spPr>
        <p:txBody>
          <a:bodyPr wrap="square">
            <a:spAutoFit/>
          </a:bodyPr>
          <a:lstStyle/>
          <a:p>
            <a:pPr lvl="0"/>
            <a:r>
              <a:rPr lang="en-US" sz="3200" b="1" dirty="0">
                <a:solidFill>
                  <a:schemeClr val="bg1"/>
                </a:solidFill>
              </a:rPr>
              <a:t>CONSIDERATIONS		</a:t>
            </a:r>
          </a:p>
          <a:p>
            <a:pPr marL="3028950" lvl="6" indent="-285750">
              <a:buFont typeface="Arial" pitchFamily="34" charset="0"/>
              <a:buChar char="•"/>
            </a:pPr>
            <a:r>
              <a:rPr lang="en-US" sz="2200" b="1" dirty="0">
                <a:solidFill>
                  <a:schemeClr val="bg1"/>
                </a:solidFill>
              </a:rPr>
              <a:t>Artistic Merit</a:t>
            </a:r>
          </a:p>
          <a:p>
            <a:pPr marL="3028950" lvl="6" indent="-285750">
              <a:buFont typeface="Arial" pitchFamily="34" charset="0"/>
              <a:buChar char="•"/>
            </a:pPr>
            <a:r>
              <a:rPr lang="en-US" sz="2200" b="1" dirty="0">
                <a:solidFill>
                  <a:schemeClr val="bg1"/>
                </a:solidFill>
              </a:rPr>
              <a:t>Appropriate Placement</a:t>
            </a:r>
          </a:p>
          <a:p>
            <a:pPr marL="3028950" lvl="6" indent="-285750">
              <a:buFont typeface="Arial" pitchFamily="34" charset="0"/>
              <a:buChar char="•"/>
            </a:pPr>
            <a:r>
              <a:rPr lang="en-US" sz="2200" b="1" dirty="0">
                <a:solidFill>
                  <a:schemeClr val="bg1"/>
                </a:solidFill>
              </a:rPr>
              <a:t>Community Standards</a:t>
            </a:r>
          </a:p>
          <a:p>
            <a:pPr marL="3028950" lvl="6" indent="-285750">
              <a:buFont typeface="Arial" pitchFamily="34" charset="0"/>
              <a:buChar char="•"/>
            </a:pPr>
            <a:r>
              <a:rPr lang="en-US" sz="2200" b="1" dirty="0">
                <a:solidFill>
                  <a:schemeClr val="bg1"/>
                </a:solidFill>
              </a:rPr>
              <a:t>Preservation and </a:t>
            </a:r>
            <a:r>
              <a:rPr lang="en-US" sz="2200" b="1" dirty="0" smtClean="0">
                <a:solidFill>
                  <a:schemeClr val="bg1"/>
                </a:solidFill>
              </a:rPr>
              <a:t>Maintenance</a:t>
            </a:r>
            <a:endParaRPr lang="en-US" sz="2200" b="1" dirty="0">
              <a:solidFill>
                <a:schemeClr val="bg1"/>
              </a:solidFill>
            </a:endParaRPr>
          </a:p>
          <a:p>
            <a:endParaRPr lang="en-US" sz="1200" dirty="0">
              <a:solidFill>
                <a:schemeClr val="bg1"/>
              </a:solidFill>
            </a:endParaRPr>
          </a:p>
          <a:p>
            <a:r>
              <a:rPr lang="en-US" sz="900" b="1" dirty="0">
                <a:solidFill>
                  <a:schemeClr val="bg1"/>
                </a:solidFill>
              </a:rPr>
              <a:t> </a:t>
            </a:r>
            <a:r>
              <a:rPr lang="en-US" sz="2400" b="1" dirty="0">
                <a:solidFill>
                  <a:schemeClr val="bg1"/>
                </a:solidFill>
              </a:rPr>
              <a:t>SPECIAL CONSIDERATIONS FOR MONUMENTS AND </a:t>
            </a:r>
            <a:r>
              <a:rPr lang="en-US" sz="2400" b="1" dirty="0" smtClean="0">
                <a:solidFill>
                  <a:schemeClr val="bg1"/>
                </a:solidFill>
              </a:rPr>
              <a:t>MEMORIALS</a:t>
            </a:r>
            <a:endParaRPr lang="en-US" sz="2400" b="1" dirty="0">
              <a:solidFill>
                <a:schemeClr val="bg1"/>
              </a:solidFill>
            </a:endParaRPr>
          </a:p>
          <a:p>
            <a:pPr marL="3028950" lvl="6" indent="-285750">
              <a:buFont typeface="Arial" pitchFamily="34" charset="0"/>
              <a:buChar char="•"/>
            </a:pPr>
            <a:r>
              <a:rPr lang="en-US" sz="2200" b="1" dirty="0">
                <a:solidFill>
                  <a:schemeClr val="bg1"/>
                </a:solidFill>
              </a:rPr>
              <a:t>Historical Markers</a:t>
            </a:r>
          </a:p>
          <a:p>
            <a:pPr marL="3028950" lvl="6" indent="-285750">
              <a:buFont typeface="Arial" pitchFamily="34" charset="0"/>
              <a:buChar char="•"/>
            </a:pPr>
            <a:r>
              <a:rPr lang="en-US" sz="2200" b="1" dirty="0">
                <a:solidFill>
                  <a:schemeClr val="bg1"/>
                </a:solidFill>
              </a:rPr>
              <a:t>War and Veterans Memorials </a:t>
            </a:r>
          </a:p>
          <a:p>
            <a:pPr marL="3028950" lvl="6" indent="-285750">
              <a:buFont typeface="Arial" pitchFamily="34" charset="0"/>
              <a:buChar char="•"/>
            </a:pPr>
            <a:r>
              <a:rPr lang="en-US" sz="2200" b="1" dirty="0">
                <a:solidFill>
                  <a:schemeClr val="bg1"/>
                </a:solidFill>
              </a:rPr>
              <a:t>Police and Fire Memorials</a:t>
            </a:r>
          </a:p>
          <a:p>
            <a:r>
              <a:rPr lang="en-US" sz="2400" b="1" dirty="0" smtClean="0">
                <a:solidFill>
                  <a:schemeClr val="bg1"/>
                </a:solidFill>
              </a:rPr>
              <a:t>SIGNAGE/BANNERS</a:t>
            </a:r>
            <a:endParaRPr lang="en-US" sz="2400" b="1" dirty="0">
              <a:solidFill>
                <a:schemeClr val="bg1"/>
              </a:solidFill>
            </a:endParaRPr>
          </a:p>
          <a:p>
            <a:endParaRPr lang="en-US" sz="1200" b="1" dirty="0" smtClean="0">
              <a:solidFill>
                <a:schemeClr val="bg1"/>
              </a:solidFill>
            </a:endParaRPr>
          </a:p>
          <a:p>
            <a:r>
              <a:rPr lang="en-US" sz="2400" b="1" dirty="0" smtClean="0">
                <a:solidFill>
                  <a:schemeClr val="bg1"/>
                </a:solidFill>
              </a:rPr>
              <a:t>PUBLIC </a:t>
            </a:r>
            <a:r>
              <a:rPr lang="en-US" sz="2400" b="1" dirty="0">
                <a:solidFill>
                  <a:schemeClr val="bg1"/>
                </a:solidFill>
              </a:rPr>
              <a:t>ART IN PARKS </a:t>
            </a:r>
          </a:p>
          <a:p>
            <a:pPr marL="3028950" lvl="6" indent="-285750">
              <a:buFont typeface="Arial" pitchFamily="34" charset="0"/>
              <a:buChar char="•"/>
            </a:pPr>
            <a:r>
              <a:rPr lang="en-US" sz="2200" b="1" dirty="0">
                <a:solidFill>
                  <a:schemeClr val="bg1"/>
                </a:solidFill>
              </a:rPr>
              <a:t>Olmsted Parks </a:t>
            </a:r>
          </a:p>
          <a:p>
            <a:pPr marL="3028950" lvl="6" indent="-285750">
              <a:buFont typeface="Arial" pitchFamily="34" charset="0"/>
              <a:buChar char="•"/>
            </a:pPr>
            <a:r>
              <a:rPr lang="en-US" sz="2200" b="1" dirty="0">
                <a:solidFill>
                  <a:schemeClr val="bg1"/>
                </a:solidFill>
              </a:rPr>
              <a:t>Other Historic Parks</a:t>
            </a:r>
          </a:p>
          <a:p>
            <a:pPr marL="3028950" lvl="6" indent="-285750">
              <a:buFont typeface="Arial" pitchFamily="34" charset="0"/>
              <a:buChar char="•"/>
            </a:pPr>
            <a:r>
              <a:rPr lang="en-US" sz="2200" b="1" dirty="0">
                <a:solidFill>
                  <a:srgbClr val="FF0000"/>
                </a:solidFill>
              </a:rPr>
              <a:t>All Other Parks</a:t>
            </a:r>
            <a:endParaRPr lang="en-US" sz="2200" dirty="0">
              <a:solidFill>
                <a:srgbClr val="FF0000"/>
              </a:solidFill>
            </a:endParaRPr>
          </a:p>
        </p:txBody>
      </p:sp>
    </p:spTree>
    <p:extLst>
      <p:ext uri="{BB962C8B-B14F-4D97-AF65-F5344CB8AC3E}">
        <p14:creationId xmlns:p14="http://schemas.microsoft.com/office/powerpoint/2010/main" val="300031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75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Attending to Conservation</a:t>
            </a: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65050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C:\Users\Ted-PC\Desktop\David - wax application - Summer 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28599"/>
            <a:ext cx="4876800" cy="650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95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C:\Users\Ted-PC\Desktop\David - washing 2 - Summer 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28600"/>
            <a:ext cx="4876800" cy="65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66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C:\Users\Ted-PC\Desktop\David - washing - Summer 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28600"/>
            <a:ext cx="48006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94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C:\Users\Ted-PC\Desktop\Indian Hunter - removal of deteriorated coating - Summer 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34937"/>
            <a:ext cx="5042297" cy="672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09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C:\Users\Ted-PC\Desktop\Indan Hunter - washing - Summer 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0"/>
            <a:ext cx="51435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30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C:\Users\Ted-PC\Desktop\BECHS Lincoln - retouching of worn patina - Summer 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11138"/>
            <a:ext cx="4985146" cy="664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7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pPr algn="l"/>
            <a:r>
              <a:rPr lang="en-US" sz="3200" b="1" dirty="0" smtClean="0">
                <a:solidFill>
                  <a:schemeClr val="bg1"/>
                </a:solidFill>
              </a:rPr>
              <a:t>The Arts Commission works in a larger context of City support of arts and culture.  </a:t>
            </a:r>
            <a:r>
              <a:rPr lang="en-US" sz="3200" b="1" dirty="0" smtClean="0"/>
              <a:t>The City supports such organizations as the Historical  Society, Klienhans Music Hall and the Zoo to mention a few</a:t>
            </a:r>
            <a:endParaRPr lang="en-US" sz="3200" b="1" dirty="0"/>
          </a:p>
        </p:txBody>
      </p:sp>
      <p:sp>
        <p:nvSpPr>
          <p:cNvPr id="3" name="Content Placeholder 2"/>
          <p:cNvSpPr>
            <a:spLocks noGrp="1"/>
          </p:cNvSpPr>
          <p:nvPr>
            <p:ph idx="1"/>
          </p:nvPr>
        </p:nvSpPr>
        <p:spPr>
          <a:xfrm>
            <a:off x="457200" y="2209800"/>
            <a:ext cx="8229600" cy="3916363"/>
          </a:xfrm>
        </p:spPr>
        <p:txBody>
          <a:bodyPr/>
          <a:lstStyle/>
          <a:p>
            <a:pPr marL="0" indent="0">
              <a:buNone/>
            </a:pPr>
            <a:endParaRPr lang="en-US" dirty="0"/>
          </a:p>
        </p:txBody>
      </p:sp>
    </p:spTree>
    <p:extLst>
      <p:ext uri="{BB962C8B-B14F-4D97-AF65-F5344CB8AC3E}">
        <p14:creationId xmlns:p14="http://schemas.microsoft.com/office/powerpoint/2010/main" val="327658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C:\Users\Ted-PC\Desktop\Bidwell - wax application - Summer 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9570"/>
            <a:ext cx="5181600" cy="690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97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d-PC\Desktop\Medicis lampposts da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5550" y="0"/>
            <a:ext cx="5612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24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6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Coordinating Public Art Projects</a:t>
            </a: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43806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52400" y="117693"/>
            <a:ext cx="8610600" cy="6263253"/>
          </a:xfrm>
          <a:prstGeom prst="rect">
            <a:avLst/>
          </a:prstGeom>
        </p:spPr>
        <p:txBody>
          <a:bodyPr wrap="square">
            <a:spAutoFit/>
          </a:bodyPr>
          <a:lstStyle/>
          <a:p>
            <a:r>
              <a:rPr lang="en-US" sz="2800" b="1" dirty="0">
                <a:solidFill>
                  <a:schemeClr val="bg1"/>
                </a:solidFill>
              </a:rPr>
              <a:t>MAYOR’S COORDINATING COMMITTEE ON CIVIC ART </a:t>
            </a:r>
            <a:endParaRPr lang="en-US" sz="2800" dirty="0">
              <a:solidFill>
                <a:schemeClr val="bg1"/>
              </a:solidFill>
            </a:endParaRPr>
          </a:p>
          <a:p>
            <a:r>
              <a:rPr lang="en-US" sz="900" b="1" dirty="0"/>
              <a:t> </a:t>
            </a:r>
            <a:endParaRPr lang="en-US" sz="900" dirty="0"/>
          </a:p>
          <a:p>
            <a:r>
              <a:rPr lang="en-US" sz="2400" dirty="0">
                <a:solidFill>
                  <a:srgbClr val="FF0000"/>
                </a:solidFill>
              </a:rPr>
              <a:t>Because the placement of art in public places involves tremendous cooperation among many parts of City government,</a:t>
            </a:r>
            <a:r>
              <a:rPr lang="en-US" sz="2400" dirty="0">
                <a:solidFill>
                  <a:schemeClr val="bg1"/>
                </a:solidFill>
              </a:rPr>
              <a:t> </a:t>
            </a:r>
            <a:r>
              <a:rPr lang="en-US" sz="2400" dirty="0"/>
              <a:t>the Mayor has determined that is necessary to coordinate the efforts of all parts of city government to facilitate the decision-making process and to aid the citizenry in understanding the public arts process.</a:t>
            </a:r>
          </a:p>
          <a:p>
            <a:r>
              <a:rPr lang="en-US" sz="2400" b="1" dirty="0">
                <a:solidFill>
                  <a:schemeClr val="bg1"/>
                </a:solidFill>
              </a:rPr>
              <a:t> </a:t>
            </a:r>
            <a:endParaRPr lang="en-US" sz="2400" dirty="0">
              <a:solidFill>
                <a:schemeClr val="bg1"/>
              </a:solidFill>
            </a:endParaRPr>
          </a:p>
          <a:p>
            <a:r>
              <a:rPr lang="en-US" sz="2800" b="1" dirty="0" smtClean="0"/>
              <a:t>Coordinating </a:t>
            </a:r>
            <a:r>
              <a:rPr lang="en-US" sz="2800" b="1" dirty="0"/>
              <a:t>Committee Membership</a:t>
            </a:r>
            <a:endParaRPr lang="en-US" sz="2800" dirty="0"/>
          </a:p>
          <a:p>
            <a:r>
              <a:rPr lang="en-US" sz="2400" b="1" dirty="0"/>
              <a:t> </a:t>
            </a:r>
            <a:endParaRPr lang="en-US" sz="2400" dirty="0"/>
          </a:p>
          <a:p>
            <a:r>
              <a:rPr lang="en-US" sz="2400" dirty="0"/>
              <a:t>The Coordinating Committee shall be comprised on an ad hoc basis depending upon the types of reviews and approvals needed.  Units of City government that may be involved include:  Buffalo Arts Commission;  City Architect;  City Engineer;  Streets and Sidewalks; Parks;  Buildings and Grounds, Planning Division;  Planning Board;  Preservation Board;  other City functions as required.</a:t>
            </a:r>
          </a:p>
          <a:p>
            <a:r>
              <a:rPr lang="en-US" sz="2400" dirty="0">
                <a:solidFill>
                  <a:schemeClr val="bg1"/>
                </a:solidFill>
              </a:rPr>
              <a:t> </a:t>
            </a:r>
          </a:p>
        </p:txBody>
      </p:sp>
    </p:spTree>
    <p:extLst>
      <p:ext uri="{BB962C8B-B14F-4D97-AF65-F5344CB8AC3E}">
        <p14:creationId xmlns:p14="http://schemas.microsoft.com/office/powerpoint/2010/main" val="178071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52400" y="117693"/>
            <a:ext cx="8610600" cy="6263253"/>
          </a:xfrm>
          <a:prstGeom prst="rect">
            <a:avLst/>
          </a:prstGeom>
        </p:spPr>
        <p:txBody>
          <a:bodyPr wrap="square">
            <a:spAutoFit/>
          </a:bodyPr>
          <a:lstStyle/>
          <a:p>
            <a:r>
              <a:rPr lang="en-US" sz="2800" b="1" dirty="0">
                <a:solidFill>
                  <a:schemeClr val="bg1"/>
                </a:solidFill>
              </a:rPr>
              <a:t>MAYOR’S COORDINATING COMMITTEE ON CIVIC ART </a:t>
            </a:r>
            <a:endParaRPr lang="en-US" sz="2800" dirty="0">
              <a:solidFill>
                <a:schemeClr val="bg1"/>
              </a:solidFill>
            </a:endParaRPr>
          </a:p>
          <a:p>
            <a:r>
              <a:rPr lang="en-US" sz="900" b="1" dirty="0"/>
              <a:t> </a:t>
            </a:r>
            <a:endParaRPr lang="en-US" sz="900" dirty="0"/>
          </a:p>
          <a:p>
            <a:r>
              <a:rPr lang="en-US" sz="2400" dirty="0">
                <a:solidFill>
                  <a:schemeClr val="bg1"/>
                </a:solidFill>
              </a:rPr>
              <a:t>Because the placement of art in public places involves tremendous cooperation among many parts of City government, </a:t>
            </a:r>
            <a:r>
              <a:rPr lang="en-US" sz="2400" dirty="0">
                <a:solidFill>
                  <a:srgbClr val="FF0000"/>
                </a:solidFill>
              </a:rPr>
              <a:t>the Mayor has determined that is necessary to coordinate the efforts of all parts of city government to facilitate the decision-making process and to aid the citizenry in understanding the public arts process.</a:t>
            </a:r>
          </a:p>
          <a:p>
            <a:r>
              <a:rPr lang="en-US" sz="2400" b="1" dirty="0">
                <a:solidFill>
                  <a:schemeClr val="bg1"/>
                </a:solidFill>
              </a:rPr>
              <a:t> </a:t>
            </a:r>
            <a:endParaRPr lang="en-US" sz="2400" dirty="0">
              <a:solidFill>
                <a:schemeClr val="bg1"/>
              </a:solidFill>
            </a:endParaRPr>
          </a:p>
          <a:p>
            <a:r>
              <a:rPr lang="en-US" sz="2800" b="1" dirty="0" smtClean="0"/>
              <a:t>Coordinating </a:t>
            </a:r>
            <a:r>
              <a:rPr lang="en-US" sz="2800" b="1" dirty="0"/>
              <a:t>Committee Membership</a:t>
            </a:r>
            <a:endParaRPr lang="en-US" sz="2800" dirty="0"/>
          </a:p>
          <a:p>
            <a:r>
              <a:rPr lang="en-US" sz="2400" b="1" dirty="0"/>
              <a:t> </a:t>
            </a:r>
            <a:endParaRPr lang="en-US" sz="2400" dirty="0"/>
          </a:p>
          <a:p>
            <a:r>
              <a:rPr lang="en-US" sz="2400" dirty="0"/>
              <a:t>The Coordinating Committee shall be comprised on an ad hoc basis depending upon the types of reviews and approvals needed.  Units of City government that may be involved include:  Buffalo Arts Commission;  City Architect;  City Engineer;  Streets and Sidewalks; Parks;  Buildings and Grounds, Planning Division;  Planning Board;  Preservation Board;  other City functions as required.</a:t>
            </a:r>
          </a:p>
          <a:p>
            <a:r>
              <a:rPr lang="en-US" sz="2400" dirty="0">
                <a:solidFill>
                  <a:schemeClr val="bg1"/>
                </a:solidFill>
              </a:rPr>
              <a:t> </a:t>
            </a:r>
          </a:p>
        </p:txBody>
      </p:sp>
    </p:spTree>
    <p:extLst>
      <p:ext uri="{BB962C8B-B14F-4D97-AF65-F5344CB8AC3E}">
        <p14:creationId xmlns:p14="http://schemas.microsoft.com/office/powerpoint/2010/main" val="128308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52400" y="117693"/>
            <a:ext cx="8610600" cy="7001917"/>
          </a:xfrm>
          <a:prstGeom prst="rect">
            <a:avLst/>
          </a:prstGeom>
        </p:spPr>
        <p:txBody>
          <a:bodyPr wrap="square">
            <a:spAutoFit/>
          </a:bodyPr>
          <a:lstStyle/>
          <a:p>
            <a:r>
              <a:rPr lang="en-US" sz="2800" b="1" dirty="0">
                <a:solidFill>
                  <a:schemeClr val="bg1"/>
                </a:solidFill>
              </a:rPr>
              <a:t>MAYOR’S COORDINATING COMMITTEE ON CIVIC ART </a:t>
            </a:r>
            <a:endParaRPr lang="en-US" sz="2800" dirty="0">
              <a:solidFill>
                <a:schemeClr val="bg1"/>
              </a:solidFill>
            </a:endParaRPr>
          </a:p>
          <a:p>
            <a:r>
              <a:rPr lang="en-US" sz="900" b="1" dirty="0"/>
              <a:t> </a:t>
            </a:r>
            <a:endParaRPr lang="en-US" sz="900" dirty="0"/>
          </a:p>
          <a:p>
            <a:r>
              <a:rPr lang="en-US" sz="2400" dirty="0">
                <a:solidFill>
                  <a:schemeClr val="bg1"/>
                </a:solidFill>
              </a:rPr>
              <a:t>Because the placement of art in public places involves tremendous cooperation among many parts of City government, the Mayor has determined that is necessary to coordinate the efforts of all parts of city government to facilitate the decision-making process and to aid the citizenry in understanding the public arts process.</a:t>
            </a:r>
          </a:p>
          <a:p>
            <a:r>
              <a:rPr lang="en-US" sz="2400" b="1" dirty="0">
                <a:solidFill>
                  <a:schemeClr val="bg1"/>
                </a:solidFill>
              </a:rPr>
              <a:t> </a:t>
            </a:r>
            <a:endParaRPr lang="en-US" sz="2400" dirty="0">
              <a:solidFill>
                <a:schemeClr val="bg1"/>
              </a:solidFill>
            </a:endParaRPr>
          </a:p>
          <a:p>
            <a:r>
              <a:rPr lang="en-US" sz="2800" b="1" dirty="0" smtClean="0">
                <a:solidFill>
                  <a:srgbClr val="FF0000"/>
                </a:solidFill>
              </a:rPr>
              <a:t>Coordinating </a:t>
            </a:r>
            <a:r>
              <a:rPr lang="en-US" sz="2800" b="1" dirty="0">
                <a:solidFill>
                  <a:srgbClr val="FF0000"/>
                </a:solidFill>
              </a:rPr>
              <a:t>Committee </a:t>
            </a:r>
            <a:r>
              <a:rPr lang="en-US" sz="2800" b="1" dirty="0" smtClean="0">
                <a:solidFill>
                  <a:srgbClr val="FF0000"/>
                </a:solidFill>
              </a:rPr>
              <a:t>Membership</a:t>
            </a:r>
            <a:r>
              <a:rPr lang="en-US" sz="2800" dirty="0">
                <a:solidFill>
                  <a:srgbClr val="FF0000"/>
                </a:solidFill>
              </a:rPr>
              <a:t> </a:t>
            </a:r>
            <a:r>
              <a:rPr lang="en-US" sz="2400" dirty="0" smtClean="0">
                <a:solidFill>
                  <a:srgbClr val="FF0000"/>
                </a:solidFill>
              </a:rPr>
              <a:t>Includes </a:t>
            </a:r>
          </a:p>
          <a:p>
            <a:endParaRPr lang="en-US" sz="900" dirty="0">
              <a:solidFill>
                <a:schemeClr val="bg1"/>
              </a:solidFill>
            </a:endParaRPr>
          </a:p>
          <a:p>
            <a:pPr marL="800100" lvl="1" indent="-342900">
              <a:buFont typeface="Arial" pitchFamily="34" charset="0"/>
              <a:buChar char="•"/>
            </a:pPr>
            <a:r>
              <a:rPr lang="en-US" sz="3200" dirty="0" smtClean="0"/>
              <a:t>Buffalo Arts Commission </a:t>
            </a:r>
          </a:p>
          <a:p>
            <a:pPr marL="800100" lvl="1" indent="-342900">
              <a:buFont typeface="Arial" pitchFamily="34" charset="0"/>
              <a:buChar char="•"/>
            </a:pPr>
            <a:r>
              <a:rPr lang="en-US" sz="3200" dirty="0" smtClean="0"/>
              <a:t>Department of Public Works</a:t>
            </a:r>
          </a:p>
          <a:p>
            <a:pPr marL="800100" lvl="1" indent="-342900">
              <a:buFont typeface="Arial" pitchFamily="34" charset="0"/>
              <a:buChar char="•"/>
            </a:pPr>
            <a:r>
              <a:rPr lang="en-US" sz="3200" dirty="0" smtClean="0"/>
              <a:t>Parks</a:t>
            </a:r>
          </a:p>
          <a:p>
            <a:pPr marL="800100" lvl="1" indent="-342900">
              <a:buFont typeface="Arial" pitchFamily="34" charset="0"/>
              <a:buChar char="•"/>
            </a:pPr>
            <a:r>
              <a:rPr lang="en-US" sz="3200" dirty="0" smtClean="0"/>
              <a:t>Legal Department</a:t>
            </a:r>
          </a:p>
          <a:p>
            <a:pPr marL="800100" lvl="1" indent="-342900">
              <a:buFont typeface="Arial" pitchFamily="34" charset="0"/>
              <a:buChar char="•"/>
            </a:pPr>
            <a:r>
              <a:rPr lang="en-US" sz="3200" dirty="0" smtClean="0"/>
              <a:t>Preservation </a:t>
            </a:r>
            <a:r>
              <a:rPr lang="en-US" sz="3200" dirty="0"/>
              <a:t>Board;  </a:t>
            </a:r>
            <a:endParaRPr lang="en-US" sz="3200" dirty="0" smtClean="0"/>
          </a:p>
          <a:p>
            <a:pPr marL="800100" lvl="1" indent="-342900">
              <a:buFont typeface="Arial" pitchFamily="34" charset="0"/>
              <a:buChar char="•"/>
            </a:pPr>
            <a:r>
              <a:rPr lang="en-US" sz="3200" dirty="0" smtClean="0"/>
              <a:t>other </a:t>
            </a:r>
            <a:r>
              <a:rPr lang="en-US" sz="3200" dirty="0"/>
              <a:t>City functions as required.</a:t>
            </a:r>
          </a:p>
          <a:p>
            <a:r>
              <a:rPr lang="en-US" sz="2400" dirty="0"/>
              <a:t> </a:t>
            </a:r>
          </a:p>
        </p:txBody>
      </p:sp>
    </p:spTree>
    <p:extLst>
      <p:ext uri="{BB962C8B-B14F-4D97-AF65-F5344CB8AC3E}">
        <p14:creationId xmlns:p14="http://schemas.microsoft.com/office/powerpoint/2010/main" val="125433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52400" y="117693"/>
            <a:ext cx="8610600" cy="7001917"/>
          </a:xfrm>
          <a:prstGeom prst="rect">
            <a:avLst/>
          </a:prstGeom>
        </p:spPr>
        <p:txBody>
          <a:bodyPr wrap="square">
            <a:spAutoFit/>
          </a:bodyPr>
          <a:lstStyle/>
          <a:p>
            <a:r>
              <a:rPr lang="en-US" sz="2800" b="1" dirty="0">
                <a:solidFill>
                  <a:schemeClr val="bg1"/>
                </a:solidFill>
              </a:rPr>
              <a:t>MAYOR’S COORDINATING COMMITTEE ON CIVIC ART </a:t>
            </a:r>
            <a:endParaRPr lang="en-US" sz="2800" dirty="0">
              <a:solidFill>
                <a:schemeClr val="bg1"/>
              </a:solidFill>
            </a:endParaRPr>
          </a:p>
          <a:p>
            <a:r>
              <a:rPr lang="en-US" sz="900" b="1" dirty="0"/>
              <a:t> </a:t>
            </a:r>
            <a:endParaRPr lang="en-US" sz="900" dirty="0"/>
          </a:p>
          <a:p>
            <a:r>
              <a:rPr lang="en-US" sz="2400" dirty="0">
                <a:solidFill>
                  <a:schemeClr val="bg1"/>
                </a:solidFill>
              </a:rPr>
              <a:t>Because the placement of art in public places involves tremendous cooperation among many parts of City government, the Mayor has determined that is necessary to coordinate the efforts of all parts of city government to facilitate the decision-making process and to aid the citizenry in understanding the public arts process.</a:t>
            </a:r>
          </a:p>
          <a:p>
            <a:r>
              <a:rPr lang="en-US" sz="2400" b="1" dirty="0">
                <a:solidFill>
                  <a:schemeClr val="bg1"/>
                </a:solidFill>
              </a:rPr>
              <a:t> </a:t>
            </a:r>
            <a:endParaRPr lang="en-US" sz="2400" dirty="0">
              <a:solidFill>
                <a:schemeClr val="bg1"/>
              </a:solidFill>
            </a:endParaRPr>
          </a:p>
          <a:p>
            <a:r>
              <a:rPr lang="en-US" sz="2800" b="1" dirty="0" smtClean="0">
                <a:solidFill>
                  <a:schemeClr val="bg1"/>
                </a:solidFill>
              </a:rPr>
              <a:t>Coordinating </a:t>
            </a:r>
            <a:r>
              <a:rPr lang="en-US" sz="2800" b="1" dirty="0">
                <a:solidFill>
                  <a:schemeClr val="bg1"/>
                </a:solidFill>
              </a:rPr>
              <a:t>Committee </a:t>
            </a:r>
            <a:r>
              <a:rPr lang="en-US" sz="2800" b="1" dirty="0" smtClean="0">
                <a:solidFill>
                  <a:schemeClr val="bg1"/>
                </a:solidFill>
              </a:rPr>
              <a:t>Membership</a:t>
            </a:r>
            <a:r>
              <a:rPr lang="en-US" sz="2800" dirty="0">
                <a:solidFill>
                  <a:schemeClr val="bg1"/>
                </a:solidFill>
              </a:rPr>
              <a:t> </a:t>
            </a:r>
            <a:r>
              <a:rPr lang="en-US" sz="2400" dirty="0" smtClean="0">
                <a:solidFill>
                  <a:schemeClr val="bg1"/>
                </a:solidFill>
              </a:rPr>
              <a:t>Includes </a:t>
            </a:r>
          </a:p>
          <a:p>
            <a:endParaRPr lang="en-US" sz="900" dirty="0">
              <a:solidFill>
                <a:schemeClr val="bg1"/>
              </a:solidFill>
            </a:endParaRPr>
          </a:p>
          <a:p>
            <a:pPr marL="800100" lvl="1" indent="-342900">
              <a:buFont typeface="Arial" pitchFamily="34" charset="0"/>
              <a:buChar char="•"/>
            </a:pPr>
            <a:r>
              <a:rPr lang="en-US" sz="3200" dirty="0" smtClean="0">
                <a:solidFill>
                  <a:srgbClr val="FF0000"/>
                </a:solidFill>
              </a:rPr>
              <a:t>Buffalo Arts Commission </a:t>
            </a:r>
          </a:p>
          <a:p>
            <a:pPr marL="800100" lvl="1" indent="-342900">
              <a:buFont typeface="Arial" pitchFamily="34" charset="0"/>
              <a:buChar char="•"/>
            </a:pPr>
            <a:r>
              <a:rPr lang="en-US" sz="3200" dirty="0" smtClean="0"/>
              <a:t>Department of Public Works</a:t>
            </a:r>
          </a:p>
          <a:p>
            <a:pPr marL="800100" lvl="1" indent="-342900">
              <a:buFont typeface="Arial" pitchFamily="34" charset="0"/>
              <a:buChar char="•"/>
            </a:pPr>
            <a:r>
              <a:rPr lang="en-US" sz="3200" dirty="0" smtClean="0"/>
              <a:t>Parks</a:t>
            </a:r>
          </a:p>
          <a:p>
            <a:pPr marL="800100" lvl="1" indent="-342900">
              <a:buFont typeface="Arial" pitchFamily="34" charset="0"/>
              <a:buChar char="•"/>
            </a:pPr>
            <a:r>
              <a:rPr lang="en-US" sz="3200" dirty="0" smtClean="0"/>
              <a:t>Legal Department</a:t>
            </a:r>
          </a:p>
          <a:p>
            <a:pPr marL="800100" lvl="1" indent="-342900">
              <a:buFont typeface="Arial" pitchFamily="34" charset="0"/>
              <a:buChar char="•"/>
            </a:pPr>
            <a:r>
              <a:rPr lang="en-US" sz="3200" dirty="0" smtClean="0"/>
              <a:t>Preservation </a:t>
            </a:r>
            <a:r>
              <a:rPr lang="en-US" sz="3200" dirty="0"/>
              <a:t>Board;  </a:t>
            </a:r>
            <a:endParaRPr lang="en-US" sz="3200" dirty="0" smtClean="0"/>
          </a:p>
          <a:p>
            <a:pPr marL="800100" lvl="1" indent="-342900">
              <a:buFont typeface="Arial" pitchFamily="34" charset="0"/>
              <a:buChar char="•"/>
            </a:pPr>
            <a:r>
              <a:rPr lang="en-US" sz="3200" dirty="0" smtClean="0"/>
              <a:t>other </a:t>
            </a:r>
            <a:r>
              <a:rPr lang="en-US" sz="3200" dirty="0"/>
              <a:t>City functions as required.</a:t>
            </a:r>
          </a:p>
          <a:p>
            <a:r>
              <a:rPr lang="en-US" sz="2400" dirty="0"/>
              <a:t> </a:t>
            </a:r>
          </a:p>
        </p:txBody>
      </p:sp>
    </p:spTree>
    <p:extLst>
      <p:ext uri="{BB962C8B-B14F-4D97-AF65-F5344CB8AC3E}">
        <p14:creationId xmlns:p14="http://schemas.microsoft.com/office/powerpoint/2010/main" val="11978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52400" y="117693"/>
            <a:ext cx="8610600" cy="7001917"/>
          </a:xfrm>
          <a:prstGeom prst="rect">
            <a:avLst/>
          </a:prstGeom>
        </p:spPr>
        <p:txBody>
          <a:bodyPr wrap="square">
            <a:spAutoFit/>
          </a:bodyPr>
          <a:lstStyle/>
          <a:p>
            <a:r>
              <a:rPr lang="en-US" sz="2800" b="1" dirty="0">
                <a:solidFill>
                  <a:schemeClr val="bg1"/>
                </a:solidFill>
              </a:rPr>
              <a:t>MAYOR’S COORDINATING COMMITTEE ON CIVIC ART </a:t>
            </a:r>
            <a:endParaRPr lang="en-US" sz="2800" dirty="0">
              <a:solidFill>
                <a:schemeClr val="bg1"/>
              </a:solidFill>
            </a:endParaRPr>
          </a:p>
          <a:p>
            <a:r>
              <a:rPr lang="en-US" sz="900" b="1" dirty="0"/>
              <a:t> </a:t>
            </a:r>
            <a:endParaRPr lang="en-US" sz="900" dirty="0"/>
          </a:p>
          <a:p>
            <a:r>
              <a:rPr lang="en-US" sz="2400" dirty="0">
                <a:solidFill>
                  <a:schemeClr val="bg1"/>
                </a:solidFill>
              </a:rPr>
              <a:t>Because the placement of art in public places involves tremendous cooperation among many parts of City government, the Mayor has determined that is necessary to coordinate the efforts of all parts of city government to facilitate the decision-making process and to aid the citizenry in understanding the public arts process.</a:t>
            </a:r>
          </a:p>
          <a:p>
            <a:r>
              <a:rPr lang="en-US" sz="2400" b="1" dirty="0">
                <a:solidFill>
                  <a:schemeClr val="bg1"/>
                </a:solidFill>
              </a:rPr>
              <a:t> </a:t>
            </a:r>
            <a:endParaRPr lang="en-US" sz="2400" dirty="0">
              <a:solidFill>
                <a:schemeClr val="bg1"/>
              </a:solidFill>
            </a:endParaRPr>
          </a:p>
          <a:p>
            <a:r>
              <a:rPr lang="en-US" sz="2800" b="1" dirty="0" smtClean="0">
                <a:solidFill>
                  <a:schemeClr val="bg1"/>
                </a:solidFill>
              </a:rPr>
              <a:t>Coordinating </a:t>
            </a:r>
            <a:r>
              <a:rPr lang="en-US" sz="2800" b="1" dirty="0">
                <a:solidFill>
                  <a:schemeClr val="bg1"/>
                </a:solidFill>
              </a:rPr>
              <a:t>Committee </a:t>
            </a:r>
            <a:r>
              <a:rPr lang="en-US" sz="2800" b="1" dirty="0" smtClean="0">
                <a:solidFill>
                  <a:schemeClr val="bg1"/>
                </a:solidFill>
              </a:rPr>
              <a:t>Membership</a:t>
            </a:r>
            <a:r>
              <a:rPr lang="en-US" sz="2800" dirty="0">
                <a:solidFill>
                  <a:schemeClr val="bg1"/>
                </a:solidFill>
              </a:rPr>
              <a:t> </a:t>
            </a:r>
            <a:r>
              <a:rPr lang="en-US" sz="2400" dirty="0" smtClean="0">
                <a:solidFill>
                  <a:schemeClr val="bg1"/>
                </a:solidFill>
              </a:rPr>
              <a:t>Includes </a:t>
            </a:r>
          </a:p>
          <a:p>
            <a:endParaRPr lang="en-US" sz="900" dirty="0">
              <a:solidFill>
                <a:schemeClr val="bg1"/>
              </a:solidFill>
            </a:endParaRPr>
          </a:p>
          <a:p>
            <a:pPr marL="800100" lvl="1" indent="-342900">
              <a:buFont typeface="Arial" pitchFamily="34" charset="0"/>
              <a:buChar char="•"/>
            </a:pPr>
            <a:r>
              <a:rPr lang="en-US" sz="3200" dirty="0" smtClean="0">
                <a:solidFill>
                  <a:schemeClr val="bg1"/>
                </a:solidFill>
              </a:rPr>
              <a:t>Buffalo Arts Commission </a:t>
            </a:r>
          </a:p>
          <a:p>
            <a:pPr marL="800100" lvl="1" indent="-342900">
              <a:buFont typeface="Arial" pitchFamily="34" charset="0"/>
              <a:buChar char="•"/>
            </a:pPr>
            <a:r>
              <a:rPr lang="en-US" sz="3200" dirty="0" smtClean="0">
                <a:solidFill>
                  <a:srgbClr val="FF0000"/>
                </a:solidFill>
              </a:rPr>
              <a:t>Department of Public Works</a:t>
            </a:r>
          </a:p>
          <a:p>
            <a:pPr marL="800100" lvl="1" indent="-342900">
              <a:buFont typeface="Arial" pitchFamily="34" charset="0"/>
              <a:buChar char="•"/>
            </a:pPr>
            <a:r>
              <a:rPr lang="en-US" sz="3200" dirty="0" smtClean="0"/>
              <a:t>Parks</a:t>
            </a:r>
          </a:p>
          <a:p>
            <a:pPr marL="800100" lvl="1" indent="-342900">
              <a:buFont typeface="Arial" pitchFamily="34" charset="0"/>
              <a:buChar char="•"/>
            </a:pPr>
            <a:r>
              <a:rPr lang="en-US" sz="3200" dirty="0" smtClean="0"/>
              <a:t>Legal Department</a:t>
            </a:r>
          </a:p>
          <a:p>
            <a:pPr marL="800100" lvl="1" indent="-342900">
              <a:buFont typeface="Arial" pitchFamily="34" charset="0"/>
              <a:buChar char="•"/>
            </a:pPr>
            <a:r>
              <a:rPr lang="en-US" sz="3200" dirty="0" smtClean="0"/>
              <a:t>Preservation </a:t>
            </a:r>
            <a:r>
              <a:rPr lang="en-US" sz="3200" dirty="0"/>
              <a:t>Board;  </a:t>
            </a:r>
            <a:endParaRPr lang="en-US" sz="3200" dirty="0" smtClean="0"/>
          </a:p>
          <a:p>
            <a:pPr marL="800100" lvl="1" indent="-342900">
              <a:buFont typeface="Arial" pitchFamily="34" charset="0"/>
              <a:buChar char="•"/>
            </a:pPr>
            <a:r>
              <a:rPr lang="en-US" sz="3200" dirty="0" smtClean="0"/>
              <a:t>other </a:t>
            </a:r>
            <a:r>
              <a:rPr lang="en-US" sz="3200" dirty="0"/>
              <a:t>City functions as required.</a:t>
            </a:r>
          </a:p>
          <a:p>
            <a:r>
              <a:rPr lang="en-US" sz="2400" dirty="0">
                <a:solidFill>
                  <a:schemeClr val="bg1"/>
                </a:solidFill>
              </a:rPr>
              <a:t> </a:t>
            </a:r>
          </a:p>
        </p:txBody>
      </p:sp>
    </p:spTree>
    <p:extLst>
      <p:ext uri="{BB962C8B-B14F-4D97-AF65-F5344CB8AC3E}">
        <p14:creationId xmlns:p14="http://schemas.microsoft.com/office/powerpoint/2010/main" val="108773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52400" y="117693"/>
            <a:ext cx="8610600" cy="7001917"/>
          </a:xfrm>
          <a:prstGeom prst="rect">
            <a:avLst/>
          </a:prstGeom>
        </p:spPr>
        <p:txBody>
          <a:bodyPr wrap="square">
            <a:spAutoFit/>
          </a:bodyPr>
          <a:lstStyle/>
          <a:p>
            <a:r>
              <a:rPr lang="en-US" sz="2800" b="1" dirty="0">
                <a:solidFill>
                  <a:schemeClr val="bg1"/>
                </a:solidFill>
              </a:rPr>
              <a:t>MAYOR’S COORDINATING COMMITTEE ON CIVIC ART </a:t>
            </a:r>
            <a:endParaRPr lang="en-US" sz="2800" dirty="0">
              <a:solidFill>
                <a:schemeClr val="bg1"/>
              </a:solidFill>
            </a:endParaRPr>
          </a:p>
          <a:p>
            <a:r>
              <a:rPr lang="en-US" sz="900" b="1" dirty="0"/>
              <a:t> </a:t>
            </a:r>
            <a:endParaRPr lang="en-US" sz="900" dirty="0"/>
          </a:p>
          <a:p>
            <a:r>
              <a:rPr lang="en-US" sz="2400" dirty="0">
                <a:solidFill>
                  <a:schemeClr val="bg1"/>
                </a:solidFill>
              </a:rPr>
              <a:t>Because the placement of art in public places involves tremendous cooperation among many parts of City government, the Mayor has determined that is necessary to coordinate the efforts of all parts of city government to facilitate the decision-making process and to aid the citizenry in understanding the public arts process.</a:t>
            </a:r>
          </a:p>
          <a:p>
            <a:r>
              <a:rPr lang="en-US" sz="2400" b="1" dirty="0">
                <a:solidFill>
                  <a:schemeClr val="bg1"/>
                </a:solidFill>
              </a:rPr>
              <a:t> </a:t>
            </a:r>
            <a:endParaRPr lang="en-US" sz="2400" dirty="0">
              <a:solidFill>
                <a:schemeClr val="bg1"/>
              </a:solidFill>
            </a:endParaRPr>
          </a:p>
          <a:p>
            <a:r>
              <a:rPr lang="en-US" sz="2800" b="1" dirty="0" smtClean="0">
                <a:solidFill>
                  <a:schemeClr val="bg1"/>
                </a:solidFill>
              </a:rPr>
              <a:t>Coordinating </a:t>
            </a:r>
            <a:r>
              <a:rPr lang="en-US" sz="2800" b="1" dirty="0">
                <a:solidFill>
                  <a:schemeClr val="bg1"/>
                </a:solidFill>
              </a:rPr>
              <a:t>Committee </a:t>
            </a:r>
            <a:r>
              <a:rPr lang="en-US" sz="2800" b="1" dirty="0" smtClean="0">
                <a:solidFill>
                  <a:schemeClr val="bg1"/>
                </a:solidFill>
              </a:rPr>
              <a:t>Membership</a:t>
            </a:r>
            <a:r>
              <a:rPr lang="en-US" sz="2800" dirty="0">
                <a:solidFill>
                  <a:schemeClr val="bg1"/>
                </a:solidFill>
              </a:rPr>
              <a:t> </a:t>
            </a:r>
            <a:r>
              <a:rPr lang="en-US" sz="2400" dirty="0" smtClean="0">
                <a:solidFill>
                  <a:schemeClr val="bg1"/>
                </a:solidFill>
              </a:rPr>
              <a:t>Includes </a:t>
            </a:r>
          </a:p>
          <a:p>
            <a:endParaRPr lang="en-US" sz="900" dirty="0">
              <a:solidFill>
                <a:schemeClr val="bg1"/>
              </a:solidFill>
            </a:endParaRPr>
          </a:p>
          <a:p>
            <a:pPr marL="800100" lvl="1" indent="-342900">
              <a:buFont typeface="Arial" pitchFamily="34" charset="0"/>
              <a:buChar char="•"/>
            </a:pPr>
            <a:r>
              <a:rPr lang="en-US" sz="3200" dirty="0" smtClean="0">
                <a:solidFill>
                  <a:schemeClr val="bg1"/>
                </a:solidFill>
              </a:rPr>
              <a:t>Buffalo Arts Commission </a:t>
            </a:r>
          </a:p>
          <a:p>
            <a:pPr marL="800100" lvl="1" indent="-342900">
              <a:buFont typeface="Arial" pitchFamily="34" charset="0"/>
              <a:buChar char="•"/>
            </a:pPr>
            <a:r>
              <a:rPr lang="en-US" sz="3200" dirty="0" smtClean="0">
                <a:solidFill>
                  <a:schemeClr val="bg1"/>
                </a:solidFill>
              </a:rPr>
              <a:t>Department of Public Works</a:t>
            </a:r>
          </a:p>
          <a:p>
            <a:pPr marL="800100" lvl="1" indent="-342900">
              <a:buFont typeface="Arial" pitchFamily="34" charset="0"/>
              <a:buChar char="•"/>
            </a:pPr>
            <a:r>
              <a:rPr lang="en-US" sz="3200" dirty="0" smtClean="0">
                <a:solidFill>
                  <a:srgbClr val="FF0000"/>
                </a:solidFill>
              </a:rPr>
              <a:t>Parks</a:t>
            </a:r>
          </a:p>
          <a:p>
            <a:pPr marL="800100" lvl="1" indent="-342900">
              <a:buFont typeface="Arial" pitchFamily="34" charset="0"/>
              <a:buChar char="•"/>
            </a:pPr>
            <a:r>
              <a:rPr lang="en-US" sz="3200" dirty="0" smtClean="0"/>
              <a:t>Legal Department</a:t>
            </a:r>
          </a:p>
          <a:p>
            <a:pPr marL="800100" lvl="1" indent="-342900">
              <a:buFont typeface="Arial" pitchFamily="34" charset="0"/>
              <a:buChar char="•"/>
            </a:pPr>
            <a:r>
              <a:rPr lang="en-US" sz="3200" dirty="0" smtClean="0"/>
              <a:t>Preservation </a:t>
            </a:r>
            <a:r>
              <a:rPr lang="en-US" sz="3200" dirty="0"/>
              <a:t>Board;  </a:t>
            </a:r>
            <a:endParaRPr lang="en-US" sz="3200" dirty="0" smtClean="0"/>
          </a:p>
          <a:p>
            <a:pPr marL="800100" lvl="1" indent="-342900">
              <a:buFont typeface="Arial" pitchFamily="34" charset="0"/>
              <a:buChar char="•"/>
            </a:pPr>
            <a:r>
              <a:rPr lang="en-US" sz="3200" dirty="0" smtClean="0"/>
              <a:t>other </a:t>
            </a:r>
            <a:r>
              <a:rPr lang="en-US" sz="3200" dirty="0"/>
              <a:t>City functions as required.</a:t>
            </a:r>
          </a:p>
          <a:p>
            <a:r>
              <a:rPr lang="en-US" sz="2400" dirty="0">
                <a:solidFill>
                  <a:schemeClr val="bg1"/>
                </a:solidFill>
              </a:rPr>
              <a:t> </a:t>
            </a:r>
          </a:p>
        </p:txBody>
      </p:sp>
    </p:spTree>
    <p:extLst>
      <p:ext uri="{BB962C8B-B14F-4D97-AF65-F5344CB8AC3E}">
        <p14:creationId xmlns:p14="http://schemas.microsoft.com/office/powerpoint/2010/main" val="191821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pPr algn="l"/>
            <a:r>
              <a:rPr lang="en-US" sz="3200" b="1" dirty="0" smtClean="0">
                <a:solidFill>
                  <a:schemeClr val="bg1"/>
                </a:solidFill>
              </a:rPr>
              <a:t>The Arts Commission works in a larger context of City support of arts and culture.  The City supports facility improvement at such organizations as the </a:t>
            </a:r>
            <a:r>
              <a:rPr lang="en-US" sz="3200" b="1" dirty="0" smtClean="0">
                <a:solidFill>
                  <a:srgbClr val="FF0000"/>
                </a:solidFill>
              </a:rPr>
              <a:t>Historical  Society, </a:t>
            </a:r>
            <a:r>
              <a:rPr lang="en-US" sz="3200" b="1" dirty="0" smtClean="0"/>
              <a:t>Klienhans Music Hall and the Zoo to mention a few</a:t>
            </a:r>
            <a:endParaRPr lang="en-US" sz="3200" b="1" dirty="0"/>
          </a:p>
        </p:txBody>
      </p:sp>
      <p:sp>
        <p:nvSpPr>
          <p:cNvPr id="3" name="Content Placeholder 2"/>
          <p:cNvSpPr>
            <a:spLocks noGrp="1"/>
          </p:cNvSpPr>
          <p:nvPr>
            <p:ph idx="1"/>
          </p:nvPr>
        </p:nvSpPr>
        <p:spPr>
          <a:xfrm>
            <a:off x="457200" y="2209800"/>
            <a:ext cx="8229600" cy="3916363"/>
          </a:xfrm>
        </p:spPr>
        <p:txBody>
          <a:bodyPr/>
          <a:lstStyle/>
          <a:p>
            <a:pPr marL="0" indent="0">
              <a:buNone/>
            </a:pPr>
            <a:endParaRPr lang="en-US" dirty="0"/>
          </a:p>
        </p:txBody>
      </p:sp>
      <p:pic>
        <p:nvPicPr>
          <p:cNvPr id="1026" name="Picture 2" descr="pan am buil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209800"/>
            <a:ext cx="5867400" cy="39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12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52400" y="117693"/>
            <a:ext cx="8610600" cy="7001917"/>
          </a:xfrm>
          <a:prstGeom prst="rect">
            <a:avLst/>
          </a:prstGeom>
        </p:spPr>
        <p:txBody>
          <a:bodyPr wrap="square">
            <a:spAutoFit/>
          </a:bodyPr>
          <a:lstStyle/>
          <a:p>
            <a:r>
              <a:rPr lang="en-US" sz="2800" b="1" dirty="0">
                <a:solidFill>
                  <a:schemeClr val="bg1"/>
                </a:solidFill>
              </a:rPr>
              <a:t>MAYOR’S COORDINATING COMMITTEE ON CIVIC ART </a:t>
            </a:r>
            <a:endParaRPr lang="en-US" sz="2800" dirty="0">
              <a:solidFill>
                <a:schemeClr val="bg1"/>
              </a:solidFill>
            </a:endParaRPr>
          </a:p>
          <a:p>
            <a:r>
              <a:rPr lang="en-US" sz="900" b="1" dirty="0"/>
              <a:t> </a:t>
            </a:r>
            <a:endParaRPr lang="en-US" sz="900" dirty="0"/>
          </a:p>
          <a:p>
            <a:r>
              <a:rPr lang="en-US" sz="2400" dirty="0">
                <a:solidFill>
                  <a:schemeClr val="bg1"/>
                </a:solidFill>
              </a:rPr>
              <a:t>Because the placement of art in public places involves tremendous cooperation among many parts of City government, the Mayor has determined that is necessary to coordinate the efforts of all parts of city government to facilitate the decision-making process and to aid the citizenry in understanding the public arts process.</a:t>
            </a:r>
          </a:p>
          <a:p>
            <a:r>
              <a:rPr lang="en-US" sz="2400" b="1" dirty="0">
                <a:solidFill>
                  <a:schemeClr val="bg1"/>
                </a:solidFill>
              </a:rPr>
              <a:t> </a:t>
            </a:r>
            <a:endParaRPr lang="en-US" sz="2400" dirty="0">
              <a:solidFill>
                <a:schemeClr val="bg1"/>
              </a:solidFill>
            </a:endParaRPr>
          </a:p>
          <a:p>
            <a:r>
              <a:rPr lang="en-US" sz="2800" b="1" dirty="0" smtClean="0">
                <a:solidFill>
                  <a:schemeClr val="bg1"/>
                </a:solidFill>
              </a:rPr>
              <a:t>Coordinating </a:t>
            </a:r>
            <a:r>
              <a:rPr lang="en-US" sz="2800" b="1" dirty="0">
                <a:solidFill>
                  <a:schemeClr val="bg1"/>
                </a:solidFill>
              </a:rPr>
              <a:t>Committee </a:t>
            </a:r>
            <a:r>
              <a:rPr lang="en-US" sz="2800" b="1" dirty="0" smtClean="0">
                <a:solidFill>
                  <a:schemeClr val="bg1"/>
                </a:solidFill>
              </a:rPr>
              <a:t>Membership</a:t>
            </a:r>
            <a:r>
              <a:rPr lang="en-US" sz="2800" dirty="0">
                <a:solidFill>
                  <a:schemeClr val="bg1"/>
                </a:solidFill>
              </a:rPr>
              <a:t> </a:t>
            </a:r>
            <a:r>
              <a:rPr lang="en-US" sz="2400" dirty="0" smtClean="0">
                <a:solidFill>
                  <a:schemeClr val="bg1"/>
                </a:solidFill>
              </a:rPr>
              <a:t>Includes </a:t>
            </a:r>
          </a:p>
          <a:p>
            <a:endParaRPr lang="en-US" sz="900" dirty="0">
              <a:solidFill>
                <a:schemeClr val="bg1"/>
              </a:solidFill>
            </a:endParaRPr>
          </a:p>
          <a:p>
            <a:pPr marL="800100" lvl="1" indent="-342900">
              <a:buFont typeface="Arial" pitchFamily="34" charset="0"/>
              <a:buChar char="•"/>
            </a:pPr>
            <a:r>
              <a:rPr lang="en-US" sz="3200" dirty="0" smtClean="0">
                <a:solidFill>
                  <a:schemeClr val="bg1"/>
                </a:solidFill>
              </a:rPr>
              <a:t>Buffalo Arts Commission </a:t>
            </a:r>
          </a:p>
          <a:p>
            <a:pPr marL="800100" lvl="1" indent="-342900">
              <a:buFont typeface="Arial" pitchFamily="34" charset="0"/>
              <a:buChar char="•"/>
            </a:pPr>
            <a:r>
              <a:rPr lang="en-US" sz="3200" dirty="0" smtClean="0">
                <a:solidFill>
                  <a:schemeClr val="bg1"/>
                </a:solidFill>
              </a:rPr>
              <a:t>Department of Public Works</a:t>
            </a:r>
          </a:p>
          <a:p>
            <a:pPr marL="800100" lvl="1" indent="-342900">
              <a:buFont typeface="Arial" pitchFamily="34" charset="0"/>
              <a:buChar char="•"/>
            </a:pPr>
            <a:r>
              <a:rPr lang="en-US" sz="3200" dirty="0" smtClean="0">
                <a:solidFill>
                  <a:schemeClr val="bg1"/>
                </a:solidFill>
              </a:rPr>
              <a:t>Parks</a:t>
            </a:r>
          </a:p>
          <a:p>
            <a:pPr marL="800100" lvl="1" indent="-342900">
              <a:buFont typeface="Arial" pitchFamily="34" charset="0"/>
              <a:buChar char="•"/>
            </a:pPr>
            <a:r>
              <a:rPr lang="en-US" sz="3200" dirty="0" smtClean="0">
                <a:solidFill>
                  <a:srgbClr val="FF0000"/>
                </a:solidFill>
              </a:rPr>
              <a:t>Legal Department</a:t>
            </a:r>
          </a:p>
          <a:p>
            <a:pPr marL="800100" lvl="1" indent="-342900">
              <a:buFont typeface="Arial" pitchFamily="34" charset="0"/>
              <a:buChar char="•"/>
            </a:pPr>
            <a:r>
              <a:rPr lang="en-US" sz="3200" dirty="0" smtClean="0"/>
              <a:t>Preservation </a:t>
            </a:r>
            <a:r>
              <a:rPr lang="en-US" sz="3200" dirty="0"/>
              <a:t>Board;  </a:t>
            </a:r>
            <a:endParaRPr lang="en-US" sz="3200" dirty="0" smtClean="0"/>
          </a:p>
          <a:p>
            <a:pPr marL="800100" lvl="1" indent="-342900">
              <a:buFont typeface="Arial" pitchFamily="34" charset="0"/>
              <a:buChar char="•"/>
            </a:pPr>
            <a:r>
              <a:rPr lang="en-US" sz="3200" dirty="0" smtClean="0"/>
              <a:t>other </a:t>
            </a:r>
            <a:r>
              <a:rPr lang="en-US" sz="3200" dirty="0"/>
              <a:t>City functions as required.</a:t>
            </a:r>
          </a:p>
          <a:p>
            <a:r>
              <a:rPr lang="en-US" sz="2400" dirty="0">
                <a:solidFill>
                  <a:schemeClr val="bg1"/>
                </a:solidFill>
              </a:rPr>
              <a:t> </a:t>
            </a:r>
          </a:p>
        </p:txBody>
      </p:sp>
    </p:spTree>
    <p:extLst>
      <p:ext uri="{BB962C8B-B14F-4D97-AF65-F5344CB8AC3E}">
        <p14:creationId xmlns:p14="http://schemas.microsoft.com/office/powerpoint/2010/main" val="213309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52400" y="117693"/>
            <a:ext cx="8610600" cy="7001917"/>
          </a:xfrm>
          <a:prstGeom prst="rect">
            <a:avLst/>
          </a:prstGeom>
        </p:spPr>
        <p:txBody>
          <a:bodyPr wrap="square">
            <a:spAutoFit/>
          </a:bodyPr>
          <a:lstStyle/>
          <a:p>
            <a:r>
              <a:rPr lang="en-US" sz="2800" b="1" dirty="0">
                <a:solidFill>
                  <a:schemeClr val="bg1"/>
                </a:solidFill>
              </a:rPr>
              <a:t>MAYOR’S COORDINATING COMMITTEE ON CIVIC ART </a:t>
            </a:r>
            <a:endParaRPr lang="en-US" sz="2800" dirty="0">
              <a:solidFill>
                <a:schemeClr val="bg1"/>
              </a:solidFill>
            </a:endParaRPr>
          </a:p>
          <a:p>
            <a:r>
              <a:rPr lang="en-US" sz="900" b="1" dirty="0"/>
              <a:t> </a:t>
            </a:r>
            <a:endParaRPr lang="en-US" sz="900" dirty="0"/>
          </a:p>
          <a:p>
            <a:r>
              <a:rPr lang="en-US" sz="2400" dirty="0">
                <a:solidFill>
                  <a:schemeClr val="bg1"/>
                </a:solidFill>
              </a:rPr>
              <a:t>Because the placement of art in public places involves tremendous cooperation among many parts of City government, the Mayor has determined that is necessary to coordinate the efforts of all parts of city government to facilitate the decision-making process and to aid the citizenry in understanding the public arts process.</a:t>
            </a:r>
          </a:p>
          <a:p>
            <a:r>
              <a:rPr lang="en-US" sz="2400" b="1" dirty="0">
                <a:solidFill>
                  <a:schemeClr val="bg1"/>
                </a:solidFill>
              </a:rPr>
              <a:t> </a:t>
            </a:r>
            <a:endParaRPr lang="en-US" sz="2400" dirty="0">
              <a:solidFill>
                <a:schemeClr val="bg1"/>
              </a:solidFill>
            </a:endParaRPr>
          </a:p>
          <a:p>
            <a:r>
              <a:rPr lang="en-US" sz="2800" b="1" dirty="0" smtClean="0">
                <a:solidFill>
                  <a:schemeClr val="bg1"/>
                </a:solidFill>
              </a:rPr>
              <a:t>Coordinating </a:t>
            </a:r>
            <a:r>
              <a:rPr lang="en-US" sz="2800" b="1" dirty="0">
                <a:solidFill>
                  <a:schemeClr val="bg1"/>
                </a:solidFill>
              </a:rPr>
              <a:t>Committee </a:t>
            </a:r>
            <a:r>
              <a:rPr lang="en-US" sz="2800" b="1" dirty="0" smtClean="0">
                <a:solidFill>
                  <a:schemeClr val="bg1"/>
                </a:solidFill>
              </a:rPr>
              <a:t>Membership</a:t>
            </a:r>
            <a:r>
              <a:rPr lang="en-US" sz="2800" dirty="0">
                <a:solidFill>
                  <a:schemeClr val="bg1"/>
                </a:solidFill>
              </a:rPr>
              <a:t> </a:t>
            </a:r>
            <a:r>
              <a:rPr lang="en-US" sz="2400" dirty="0" smtClean="0">
                <a:solidFill>
                  <a:schemeClr val="bg1"/>
                </a:solidFill>
              </a:rPr>
              <a:t>Includes </a:t>
            </a:r>
          </a:p>
          <a:p>
            <a:endParaRPr lang="en-US" sz="900" dirty="0">
              <a:solidFill>
                <a:schemeClr val="bg1"/>
              </a:solidFill>
            </a:endParaRPr>
          </a:p>
          <a:p>
            <a:pPr marL="800100" lvl="1" indent="-342900">
              <a:buFont typeface="Arial" pitchFamily="34" charset="0"/>
              <a:buChar char="•"/>
            </a:pPr>
            <a:r>
              <a:rPr lang="en-US" sz="3200" dirty="0" smtClean="0">
                <a:solidFill>
                  <a:schemeClr val="bg1"/>
                </a:solidFill>
              </a:rPr>
              <a:t>Buffalo Arts Commission </a:t>
            </a:r>
          </a:p>
          <a:p>
            <a:pPr marL="800100" lvl="1" indent="-342900">
              <a:buFont typeface="Arial" pitchFamily="34" charset="0"/>
              <a:buChar char="•"/>
            </a:pPr>
            <a:r>
              <a:rPr lang="en-US" sz="3200" dirty="0" smtClean="0">
                <a:solidFill>
                  <a:schemeClr val="bg1"/>
                </a:solidFill>
              </a:rPr>
              <a:t>Department of Public Works</a:t>
            </a:r>
          </a:p>
          <a:p>
            <a:pPr marL="800100" lvl="1" indent="-342900">
              <a:buFont typeface="Arial" pitchFamily="34" charset="0"/>
              <a:buChar char="•"/>
            </a:pPr>
            <a:r>
              <a:rPr lang="en-US" sz="3200" dirty="0" smtClean="0">
                <a:solidFill>
                  <a:schemeClr val="bg1"/>
                </a:solidFill>
              </a:rPr>
              <a:t>Parks</a:t>
            </a:r>
          </a:p>
          <a:p>
            <a:pPr marL="800100" lvl="1" indent="-342900">
              <a:buFont typeface="Arial" pitchFamily="34" charset="0"/>
              <a:buChar char="•"/>
            </a:pPr>
            <a:r>
              <a:rPr lang="en-US" sz="3200" dirty="0" smtClean="0">
                <a:solidFill>
                  <a:schemeClr val="bg1"/>
                </a:solidFill>
              </a:rPr>
              <a:t>Legal Department</a:t>
            </a:r>
          </a:p>
          <a:p>
            <a:pPr marL="800100" lvl="1" indent="-342900">
              <a:buFont typeface="Arial" pitchFamily="34" charset="0"/>
              <a:buChar char="•"/>
            </a:pPr>
            <a:r>
              <a:rPr lang="en-US" sz="3200" dirty="0" smtClean="0">
                <a:solidFill>
                  <a:srgbClr val="FF0000"/>
                </a:solidFill>
              </a:rPr>
              <a:t>Preservation </a:t>
            </a:r>
            <a:r>
              <a:rPr lang="en-US" sz="3200" dirty="0">
                <a:solidFill>
                  <a:srgbClr val="FF0000"/>
                </a:solidFill>
              </a:rPr>
              <a:t>Board;  </a:t>
            </a:r>
            <a:endParaRPr lang="en-US" sz="3200" dirty="0" smtClean="0">
              <a:solidFill>
                <a:srgbClr val="FF0000"/>
              </a:solidFill>
            </a:endParaRPr>
          </a:p>
          <a:p>
            <a:pPr marL="800100" lvl="1" indent="-342900">
              <a:buFont typeface="Arial" pitchFamily="34" charset="0"/>
              <a:buChar char="•"/>
            </a:pPr>
            <a:r>
              <a:rPr lang="en-US" sz="3200" dirty="0" smtClean="0"/>
              <a:t>other </a:t>
            </a:r>
            <a:r>
              <a:rPr lang="en-US" sz="3200" dirty="0"/>
              <a:t>City functions as required.</a:t>
            </a:r>
          </a:p>
          <a:p>
            <a:r>
              <a:rPr lang="en-US" sz="2400" dirty="0">
                <a:solidFill>
                  <a:schemeClr val="bg1"/>
                </a:solidFill>
              </a:rPr>
              <a:t> </a:t>
            </a:r>
          </a:p>
        </p:txBody>
      </p:sp>
    </p:spTree>
    <p:extLst>
      <p:ext uri="{BB962C8B-B14F-4D97-AF65-F5344CB8AC3E}">
        <p14:creationId xmlns:p14="http://schemas.microsoft.com/office/powerpoint/2010/main" val="166678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52400" y="117693"/>
            <a:ext cx="8610600" cy="7001917"/>
          </a:xfrm>
          <a:prstGeom prst="rect">
            <a:avLst/>
          </a:prstGeom>
        </p:spPr>
        <p:txBody>
          <a:bodyPr wrap="square">
            <a:spAutoFit/>
          </a:bodyPr>
          <a:lstStyle/>
          <a:p>
            <a:r>
              <a:rPr lang="en-US" sz="2800" b="1" dirty="0">
                <a:solidFill>
                  <a:schemeClr val="bg1"/>
                </a:solidFill>
              </a:rPr>
              <a:t>MAYOR’S COORDINATING COMMITTEE ON CIVIC ART </a:t>
            </a:r>
            <a:endParaRPr lang="en-US" sz="2800" dirty="0">
              <a:solidFill>
                <a:schemeClr val="bg1"/>
              </a:solidFill>
            </a:endParaRPr>
          </a:p>
          <a:p>
            <a:r>
              <a:rPr lang="en-US" sz="900" b="1" dirty="0"/>
              <a:t> </a:t>
            </a:r>
            <a:endParaRPr lang="en-US" sz="900" dirty="0"/>
          </a:p>
          <a:p>
            <a:r>
              <a:rPr lang="en-US" sz="2400" dirty="0">
                <a:solidFill>
                  <a:schemeClr val="bg1"/>
                </a:solidFill>
              </a:rPr>
              <a:t>Because the placement of art in public places involves tremendous cooperation among many parts of City government, the Mayor has determined that is necessary to coordinate the efforts of all parts of city government to facilitate the decision-making process and to aid the citizenry in understanding the public arts process.</a:t>
            </a:r>
          </a:p>
          <a:p>
            <a:r>
              <a:rPr lang="en-US" sz="2400" b="1" dirty="0">
                <a:solidFill>
                  <a:schemeClr val="bg1"/>
                </a:solidFill>
              </a:rPr>
              <a:t> </a:t>
            </a:r>
            <a:endParaRPr lang="en-US" sz="2400" dirty="0">
              <a:solidFill>
                <a:schemeClr val="bg1"/>
              </a:solidFill>
            </a:endParaRPr>
          </a:p>
          <a:p>
            <a:r>
              <a:rPr lang="en-US" sz="2800" b="1" dirty="0" smtClean="0">
                <a:solidFill>
                  <a:schemeClr val="bg1"/>
                </a:solidFill>
              </a:rPr>
              <a:t>Coordinating </a:t>
            </a:r>
            <a:r>
              <a:rPr lang="en-US" sz="2800" b="1" dirty="0">
                <a:solidFill>
                  <a:schemeClr val="bg1"/>
                </a:solidFill>
              </a:rPr>
              <a:t>Committee </a:t>
            </a:r>
            <a:r>
              <a:rPr lang="en-US" sz="2800" b="1" dirty="0" smtClean="0">
                <a:solidFill>
                  <a:schemeClr val="bg1"/>
                </a:solidFill>
              </a:rPr>
              <a:t>Membership</a:t>
            </a:r>
            <a:r>
              <a:rPr lang="en-US" sz="2800" dirty="0">
                <a:solidFill>
                  <a:schemeClr val="bg1"/>
                </a:solidFill>
              </a:rPr>
              <a:t> </a:t>
            </a:r>
            <a:r>
              <a:rPr lang="en-US" sz="2400" dirty="0" smtClean="0">
                <a:solidFill>
                  <a:schemeClr val="bg1"/>
                </a:solidFill>
              </a:rPr>
              <a:t>Includes </a:t>
            </a:r>
          </a:p>
          <a:p>
            <a:endParaRPr lang="en-US" sz="900" dirty="0">
              <a:solidFill>
                <a:schemeClr val="bg1"/>
              </a:solidFill>
            </a:endParaRPr>
          </a:p>
          <a:p>
            <a:pPr marL="800100" lvl="1" indent="-342900">
              <a:buFont typeface="Arial" pitchFamily="34" charset="0"/>
              <a:buChar char="•"/>
            </a:pPr>
            <a:r>
              <a:rPr lang="en-US" sz="3200" dirty="0" smtClean="0">
                <a:solidFill>
                  <a:schemeClr val="bg1"/>
                </a:solidFill>
              </a:rPr>
              <a:t>Buffalo Arts Commission </a:t>
            </a:r>
          </a:p>
          <a:p>
            <a:pPr marL="800100" lvl="1" indent="-342900">
              <a:buFont typeface="Arial" pitchFamily="34" charset="0"/>
              <a:buChar char="•"/>
            </a:pPr>
            <a:r>
              <a:rPr lang="en-US" sz="3200" dirty="0" smtClean="0">
                <a:solidFill>
                  <a:schemeClr val="bg1"/>
                </a:solidFill>
              </a:rPr>
              <a:t>Department of Public Works</a:t>
            </a:r>
          </a:p>
          <a:p>
            <a:pPr marL="800100" lvl="1" indent="-342900">
              <a:buFont typeface="Arial" pitchFamily="34" charset="0"/>
              <a:buChar char="•"/>
            </a:pPr>
            <a:r>
              <a:rPr lang="en-US" sz="3200" dirty="0" smtClean="0">
                <a:solidFill>
                  <a:schemeClr val="bg1"/>
                </a:solidFill>
              </a:rPr>
              <a:t>Parks</a:t>
            </a:r>
          </a:p>
          <a:p>
            <a:pPr marL="800100" lvl="1" indent="-342900">
              <a:buFont typeface="Arial" pitchFamily="34" charset="0"/>
              <a:buChar char="•"/>
            </a:pPr>
            <a:r>
              <a:rPr lang="en-US" sz="3200" dirty="0" smtClean="0">
                <a:solidFill>
                  <a:schemeClr val="bg1"/>
                </a:solidFill>
              </a:rPr>
              <a:t>Legal Department</a:t>
            </a:r>
          </a:p>
          <a:p>
            <a:pPr marL="800100" lvl="1" indent="-342900">
              <a:buFont typeface="Arial" pitchFamily="34" charset="0"/>
              <a:buChar char="•"/>
            </a:pPr>
            <a:r>
              <a:rPr lang="en-US" sz="3200" dirty="0" smtClean="0">
                <a:solidFill>
                  <a:schemeClr val="bg1"/>
                </a:solidFill>
              </a:rPr>
              <a:t>Preservation </a:t>
            </a:r>
            <a:r>
              <a:rPr lang="en-US" sz="3200" dirty="0">
                <a:solidFill>
                  <a:schemeClr val="bg1"/>
                </a:solidFill>
              </a:rPr>
              <a:t>Board;  </a:t>
            </a:r>
            <a:endParaRPr lang="en-US" sz="3200" dirty="0" smtClean="0">
              <a:solidFill>
                <a:schemeClr val="bg1"/>
              </a:solidFill>
            </a:endParaRPr>
          </a:p>
          <a:p>
            <a:pPr marL="800100" lvl="1" indent="-342900">
              <a:buFont typeface="Arial" pitchFamily="34" charset="0"/>
              <a:buChar char="•"/>
            </a:pPr>
            <a:r>
              <a:rPr lang="en-US" sz="3200" dirty="0" smtClean="0">
                <a:solidFill>
                  <a:srgbClr val="FF0000"/>
                </a:solidFill>
              </a:rPr>
              <a:t>other </a:t>
            </a:r>
            <a:r>
              <a:rPr lang="en-US" sz="3200" dirty="0">
                <a:solidFill>
                  <a:srgbClr val="FF0000"/>
                </a:solidFill>
              </a:rPr>
              <a:t>City functions as required.</a:t>
            </a:r>
          </a:p>
          <a:p>
            <a:r>
              <a:rPr lang="en-US" sz="2400" dirty="0">
                <a:solidFill>
                  <a:schemeClr val="bg1"/>
                </a:solidFill>
              </a:rPr>
              <a:t> </a:t>
            </a:r>
          </a:p>
        </p:txBody>
      </p:sp>
    </p:spTree>
    <p:extLst>
      <p:ext uri="{BB962C8B-B14F-4D97-AF65-F5344CB8AC3E}">
        <p14:creationId xmlns:p14="http://schemas.microsoft.com/office/powerpoint/2010/main" val="307720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Reviewing and Advising Regarding Public Art</a:t>
            </a: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0106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 descr="http://beyondinwny.org/wp-content/uploads/2010/08/CF0263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31" y="838200"/>
            <a:ext cx="91783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74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1" descr="http://mediad.publicbroadcasting.net/p/wbfo/files/styles/card_wide/public/IMG_15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3346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62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Ted-PC\AppData\Local\Microsoft\Windows\Temporary Internet Files\Content.Outlook\UI4FE0UU\Mural Dedic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6143"/>
            <a:ext cx="9144000" cy="288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23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d-PC\Desktop\Buffalo Arts Commission Public Meeting\P10209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65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d-PC\Desktop\Buffalo Arts Commission Public Meeting\IMG_16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 y="0"/>
            <a:ext cx="91518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3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ed-PC\Desktop\Buffalo Arts Commission Public Meeting\IMG_16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 y="0"/>
            <a:ext cx="91518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pPr algn="l"/>
            <a:r>
              <a:rPr lang="en-US" sz="3200" b="1" dirty="0" smtClean="0">
                <a:solidFill>
                  <a:schemeClr val="bg1"/>
                </a:solidFill>
              </a:rPr>
              <a:t>The Arts Commission works in a larger context of City support of arts and culture.  The City supports </a:t>
            </a:r>
            <a:r>
              <a:rPr lang="en-US" sz="3200" b="1" dirty="0">
                <a:solidFill>
                  <a:schemeClr val="bg1"/>
                </a:solidFill>
              </a:rPr>
              <a:t>facility improvement at </a:t>
            </a:r>
            <a:r>
              <a:rPr lang="en-US" sz="3200" b="1" dirty="0" smtClean="0">
                <a:solidFill>
                  <a:schemeClr val="bg1"/>
                </a:solidFill>
              </a:rPr>
              <a:t>such organizations as the Historical  Society, </a:t>
            </a:r>
            <a:r>
              <a:rPr lang="en-US" sz="3200" b="1" dirty="0" smtClean="0">
                <a:solidFill>
                  <a:srgbClr val="FF0000"/>
                </a:solidFill>
              </a:rPr>
              <a:t>Klienhans Music Hall </a:t>
            </a:r>
            <a:r>
              <a:rPr lang="en-US" sz="3200" b="1" dirty="0" smtClean="0"/>
              <a:t>and the Zoo to mention a few</a:t>
            </a:r>
            <a:endParaRPr lang="en-US" sz="3200" b="1" dirty="0"/>
          </a:p>
        </p:txBody>
      </p:sp>
      <p:pic>
        <p:nvPicPr>
          <p:cNvPr id="5" name="Content Placeholder 4" descr="http://voiceofniagara.files.wordpress.com/2010/03/kleinhans_music_hal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5460"/>
            <a:ext cx="8229600" cy="376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18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0"/>
            <a:ext cx="7772400" cy="6858000"/>
          </a:xfrm>
        </p:spPr>
        <p:txBody>
          <a:bodyPr>
            <a:normAutofit/>
          </a:bodyPr>
          <a:lstStyle/>
          <a:p>
            <a:endParaRPr lang="en-US" sz="3200" dirty="0" smtClean="0">
              <a:solidFill>
                <a:schemeClr val="bg1"/>
              </a:solidFill>
            </a:endParaRPr>
          </a:p>
          <a:p>
            <a:endParaRPr lang="en-US" sz="3200" dirty="0">
              <a:solidFill>
                <a:schemeClr val="bg1"/>
              </a:solidFill>
            </a:endParaRPr>
          </a:p>
          <a:p>
            <a:endParaRPr lang="en-US" sz="3200" dirty="0" smtClean="0">
              <a:solidFill>
                <a:schemeClr val="bg1"/>
              </a:solidFill>
            </a:endParaRPr>
          </a:p>
          <a:p>
            <a:r>
              <a:rPr lang="en-US" sz="3200" dirty="0" smtClean="0">
                <a:solidFill>
                  <a:schemeClr val="bg1"/>
                </a:solidFill>
              </a:rPr>
              <a:t>In Summary</a:t>
            </a:r>
          </a:p>
          <a:p>
            <a:r>
              <a:rPr lang="en-US" sz="3200" dirty="0" smtClean="0">
                <a:solidFill>
                  <a:schemeClr val="bg1"/>
                </a:solidFill>
              </a:rPr>
              <a:t>Buffalo Arts Commission </a:t>
            </a:r>
          </a:p>
          <a:p>
            <a:pPr marL="342900" indent="-342900">
              <a:buFont typeface="Courier New"/>
              <a:buChar char="o"/>
            </a:pPr>
            <a:r>
              <a:rPr lang="en-US" sz="3200" dirty="0" smtClean="0">
                <a:solidFill>
                  <a:schemeClr val="bg1"/>
                </a:solidFill>
              </a:rPr>
              <a:t>Is responsible for the public art in the city</a:t>
            </a:r>
          </a:p>
          <a:p>
            <a:pPr marL="800100" lvl="1" indent="-342900">
              <a:buFont typeface="Courier New"/>
              <a:buChar char="o"/>
            </a:pPr>
            <a:r>
              <a:rPr lang="en-US" sz="3000" dirty="0" smtClean="0">
                <a:solidFill>
                  <a:schemeClr val="bg1"/>
                </a:solidFill>
              </a:rPr>
              <a:t>Conservation and preservation</a:t>
            </a:r>
          </a:p>
          <a:p>
            <a:pPr marL="800100" lvl="1" indent="-342900">
              <a:buFont typeface="Courier New"/>
              <a:buChar char="o"/>
            </a:pPr>
            <a:r>
              <a:rPr lang="en-US" sz="3000" smtClean="0">
                <a:solidFill>
                  <a:schemeClr val="bg1"/>
                </a:solidFill>
              </a:rPr>
              <a:t>Acquisition </a:t>
            </a:r>
            <a:endParaRPr lang="en-US" sz="3000" dirty="0" smtClean="0">
              <a:solidFill>
                <a:schemeClr val="bg1"/>
              </a:solidFill>
            </a:endParaRPr>
          </a:p>
          <a:p>
            <a:pPr marL="457200" indent="-457200">
              <a:buFont typeface="Courier New"/>
              <a:buChar char="o"/>
            </a:pPr>
            <a:r>
              <a:rPr lang="en-US" sz="3200" dirty="0" smtClean="0">
                <a:solidFill>
                  <a:schemeClr val="bg1"/>
                </a:solidFill>
              </a:rPr>
              <a:t>Helps coordinate the arts and </a:t>
            </a:r>
            <a:r>
              <a:rPr lang="en-US" sz="3200" dirty="0" err="1" smtClean="0">
                <a:solidFill>
                  <a:schemeClr val="bg1"/>
                </a:solidFill>
              </a:rPr>
              <a:t>culturals</a:t>
            </a:r>
            <a:r>
              <a:rPr lang="en-US" sz="3200" dirty="0" smtClean="0">
                <a:solidFill>
                  <a:schemeClr val="bg1"/>
                </a:solidFill>
              </a:rPr>
              <a:t> as economic drivers for the community</a:t>
            </a:r>
          </a:p>
          <a:p>
            <a:pPr marL="800100" lvl="1" indent="-342900">
              <a:buFont typeface="Courier New"/>
              <a:buChar char="o"/>
            </a:pPr>
            <a:endParaRPr lang="en-US" sz="3000" dirty="0" smtClean="0">
              <a:solidFill>
                <a:schemeClr val="bg1"/>
              </a:solidFill>
            </a:endParaRPr>
          </a:p>
          <a:p>
            <a:pPr marL="342900" indent="-342900">
              <a:buFont typeface="Courier New"/>
              <a:buChar char="o"/>
            </a:pPr>
            <a:endParaRPr lang="en-US" sz="3200" dirty="0" smtClean="0">
              <a:solidFill>
                <a:schemeClr val="bg1"/>
              </a:solidFill>
            </a:endParaRPr>
          </a:p>
          <a:p>
            <a:pPr marL="342900" indent="-342900">
              <a:buFont typeface="Courier New"/>
              <a:buChar char="o"/>
            </a:pPr>
            <a:endParaRPr lang="en-US" dirty="0"/>
          </a:p>
        </p:txBody>
      </p:sp>
    </p:spTree>
    <p:extLst>
      <p:ext uri="{BB962C8B-B14F-4D97-AF65-F5344CB8AC3E}">
        <p14:creationId xmlns:p14="http://schemas.microsoft.com/office/powerpoint/2010/main" val="305224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Questions and Answers</a:t>
            </a: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6467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endParaRPr lang="en-US" sz="4400" dirty="0">
              <a:solidFill>
                <a:schemeClr val="bg1"/>
              </a:solidFill>
            </a:endParaRPr>
          </a:p>
        </p:txBody>
      </p:sp>
      <p:sp>
        <p:nvSpPr>
          <p:cNvPr id="5" name="Text Placeholder 4"/>
          <p:cNvSpPr>
            <a:spLocks noGrp="1"/>
          </p:cNvSpPr>
          <p:nvPr>
            <p:ph type="body" idx="1"/>
          </p:nvPr>
        </p:nvSpPr>
        <p:spPr>
          <a:xfrm>
            <a:off x="609600" y="2438400"/>
            <a:ext cx="7772400" cy="2882900"/>
          </a:xfrm>
        </p:spPr>
        <p:txBody>
          <a:bodyPr>
            <a:normAutofit fontScale="25000" lnSpcReduction="20000"/>
          </a:bodyPr>
          <a:lstStyle/>
          <a:p>
            <a:pPr algn="ctr"/>
            <a:r>
              <a:rPr lang="en-US" sz="17600" dirty="0">
                <a:solidFill>
                  <a:schemeClr val="bg1"/>
                </a:solidFill>
              </a:rPr>
              <a:t>Thank </a:t>
            </a:r>
            <a:r>
              <a:rPr lang="en-US" sz="17600" dirty="0" smtClean="0">
                <a:solidFill>
                  <a:schemeClr val="bg1"/>
                </a:solidFill>
              </a:rPr>
              <a:t>you</a:t>
            </a:r>
          </a:p>
          <a:p>
            <a:pPr algn="ctr"/>
            <a:endParaRPr lang="en-US" sz="9600" dirty="0">
              <a:solidFill>
                <a:schemeClr val="bg1"/>
              </a:solidFill>
            </a:endParaRPr>
          </a:p>
          <a:p>
            <a:pPr algn="ctr"/>
            <a:r>
              <a:rPr lang="en-US" sz="14400" dirty="0" smtClean="0">
                <a:solidFill>
                  <a:schemeClr val="bg1"/>
                </a:solidFill>
              </a:rPr>
              <a:t>Visit us on the City of Buffalo website  </a:t>
            </a:r>
          </a:p>
          <a:p>
            <a:pPr algn="ctr"/>
            <a:r>
              <a:rPr lang="en-US" sz="14400" dirty="0" smtClean="0">
                <a:solidFill>
                  <a:schemeClr val="bg1"/>
                </a:solidFill>
              </a:rPr>
              <a:t>under City Departments</a:t>
            </a:r>
          </a:p>
          <a:p>
            <a:pPr algn="ctr"/>
            <a:endParaRPr lang="en-US" sz="12800" dirty="0">
              <a:solidFill>
                <a:schemeClr val="bg1"/>
              </a:solidFill>
            </a:endParaRPr>
          </a:p>
          <a:p>
            <a:pPr algn="ctr"/>
            <a:r>
              <a:rPr lang="en-US" sz="19200" b="1" dirty="0" smtClean="0">
                <a:solidFill>
                  <a:schemeClr val="bg1"/>
                </a:solidFill>
                <a:effectLst>
                  <a:outerShdw blurRad="38100" dist="38100" dir="2700000" algn="tl">
                    <a:srgbClr val="000000">
                      <a:alpha val="43137"/>
                    </a:srgbClr>
                  </a:outerShdw>
                </a:effectLst>
                <a:hlinkClick r:id="rId2"/>
              </a:rPr>
              <a:t>www.ci.buffalo.ny.us</a:t>
            </a:r>
            <a:endParaRPr lang="en-US" sz="19200" b="1" dirty="0" smtClean="0">
              <a:solidFill>
                <a:schemeClr val="bg1"/>
              </a:solidFill>
              <a:effectLst>
                <a:outerShdw blurRad="38100" dist="38100" dir="2700000" algn="tl">
                  <a:srgbClr val="000000">
                    <a:alpha val="43137"/>
                  </a:srgbClr>
                </a:outerShdw>
              </a:effectLst>
            </a:endParaRPr>
          </a:p>
          <a:p>
            <a:pPr algn="ctr"/>
            <a:endParaRPr lang="en-US" sz="9600" dirty="0">
              <a:solidFill>
                <a:schemeClr val="bg1"/>
              </a:solidFill>
            </a:endParaRPr>
          </a:p>
          <a:p>
            <a:pPr algn="ctr"/>
            <a:r>
              <a:rPr lang="en-US" sz="9600" dirty="0">
                <a:solidFill>
                  <a:schemeClr val="bg1"/>
                </a:solidFill>
              </a:rPr>
              <a:t/>
            </a:r>
            <a:br>
              <a:rPr lang="en-US" sz="9600" dirty="0">
                <a:solidFill>
                  <a:schemeClr val="bg1"/>
                </a:solidFill>
              </a:rPr>
            </a:br>
            <a:endParaRPr lang="en-US" sz="9600" dirty="0">
              <a:solidFill>
                <a:schemeClr val="bg1"/>
              </a:solidFill>
            </a:endParaRPr>
          </a:p>
          <a:p>
            <a:endParaRPr lang="en-US" dirty="0"/>
          </a:p>
        </p:txBody>
      </p:sp>
    </p:spTree>
    <p:extLst>
      <p:ext uri="{BB962C8B-B14F-4D97-AF65-F5344CB8AC3E}">
        <p14:creationId xmlns:p14="http://schemas.microsoft.com/office/powerpoint/2010/main" val="230874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438400"/>
          </a:xfrm>
        </p:spPr>
        <p:txBody>
          <a:bodyPr>
            <a:normAutofit fontScale="90000"/>
          </a:bodyPr>
          <a:lstStyle/>
          <a:p>
            <a:pPr algn="l"/>
            <a:r>
              <a:rPr lang="en-US" sz="3200" b="1" dirty="0" smtClean="0">
                <a:solidFill>
                  <a:schemeClr val="bg1"/>
                </a:solidFill>
              </a:rPr>
              <a:t>The Arts Commission works in a larger context of City support of arts and culture.  The City supports </a:t>
            </a:r>
            <a:r>
              <a:rPr lang="en-US" sz="3200" b="1" dirty="0">
                <a:solidFill>
                  <a:schemeClr val="bg1"/>
                </a:solidFill>
              </a:rPr>
              <a:t>facility improvement at </a:t>
            </a:r>
            <a:r>
              <a:rPr lang="en-US" sz="3200" b="1" dirty="0" smtClean="0">
                <a:solidFill>
                  <a:schemeClr val="bg1"/>
                </a:solidFill>
              </a:rPr>
              <a:t>such organizations as the Historical  Society, Klienhans Music Hall , </a:t>
            </a:r>
            <a:r>
              <a:rPr lang="en-US" sz="3200" b="1" dirty="0" smtClean="0">
                <a:solidFill>
                  <a:srgbClr val="FF0000"/>
                </a:solidFill>
              </a:rPr>
              <a:t>and the Zoo to mention a few.</a:t>
            </a:r>
            <a:endParaRPr lang="en-US" sz="3200" b="1" dirty="0">
              <a:solidFill>
                <a:srgbClr val="FF0000"/>
              </a:solidFill>
            </a:endParaRPr>
          </a:p>
        </p:txBody>
      </p:sp>
      <p:pic>
        <p:nvPicPr>
          <p:cNvPr id="6" name="Content Placeholder 5"/>
          <p:cNvPicPr>
            <a:picLocks noGrp="1"/>
          </p:cNvPicPr>
          <p:nvPr>
            <p:ph idx="1"/>
          </p:nvPr>
        </p:nvPicPr>
        <p:blipFill rotWithShape="1">
          <a:blip r:embed="rId2" cstate="print"/>
          <a:srcRect l="41448" t="7459" r="28018" b="81926"/>
          <a:stretch/>
        </p:blipFill>
        <p:spPr bwMode="auto">
          <a:xfrm>
            <a:off x="990600" y="3276600"/>
            <a:ext cx="7543800" cy="2743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023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Our Responsibilities</a:t>
            </a: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02996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5443</TotalTime>
  <Words>1638</Words>
  <Application>Microsoft Office PowerPoint</Application>
  <PresentationFormat>On-screen Show (4:3)</PresentationFormat>
  <Paragraphs>497</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PowerPoint Presentation</vt:lpstr>
      <vt:lpstr>PowerPoint Presentation</vt:lpstr>
      <vt:lpstr>PowerPoint Presentation</vt:lpstr>
      <vt:lpstr>PowerPoint Presentation</vt:lpstr>
      <vt:lpstr>The Arts Commission works in a larger context of City support of arts and culture.  The City supports such organizations as the Historical  Society, Klienhans Music Hall and the Zoo to mention a few</vt:lpstr>
      <vt:lpstr>The Arts Commission works in a larger context of City support of arts and culture.  The City supports facility improvement at such organizations as the Historical  Society, Klienhans Music Hall and the Zoo to mention a few</vt:lpstr>
      <vt:lpstr>The Arts Commission works in a larger context of City support of arts and culture.  The City supports facility improvement at such organizations as the Historical  Society, Klienhans Music Hall and the Zoo to mention a few</vt:lpstr>
      <vt:lpstr>The Arts Commission works in a larger context of City support of arts and culture.  The City supports facility improvement at such organizations as the Historical  Society, Klienhans Music Hall , and the Zoo to mention a few.</vt:lpstr>
      <vt:lpstr>Our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Attending to Conservation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Coordinating Public Art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Reviewing and Advising Regarding Public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Answers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Ted-PC</dc:creator>
  <cp:lastModifiedBy>TED</cp:lastModifiedBy>
  <cp:revision>41</cp:revision>
  <dcterms:created xsi:type="dcterms:W3CDTF">2012-09-08T13:47:33Z</dcterms:created>
  <dcterms:modified xsi:type="dcterms:W3CDTF">2012-10-12T14:22:03Z</dcterms:modified>
</cp:coreProperties>
</file>