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2" r:id="rId8"/>
    <p:sldId id="263" r:id="rId9"/>
    <p:sldId id="260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6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4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9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9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2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5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2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1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4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366B-E8B3-4B4D-92A7-B164BF9FFD2F}" type="datetimeFigureOut">
              <a:rPr lang="en-US" smtClean="0"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4FFF-D2C6-4CF9-A8AC-5886A4E4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0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Marketing Strategy &amp; Execution – June 2012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50" y="3505200"/>
            <a:ext cx="2731008" cy="302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0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dirty="0" smtClean="0">
                <a:ea typeface="ＭＳ Ｐゴシック" pitchFamily="34" charset="-128"/>
              </a:rPr>
              <a:t>Awareness committee to develop key messaging and brand attributes in preparation for a mid-Summer launch – target early August.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9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Awareness Committee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solidFill>
                  <a:schemeClr val="accent1"/>
                </a:solidFill>
                <a:ea typeface="ＭＳ Ｐゴシック" pitchFamily="34" charset="-128"/>
              </a:rPr>
              <a:t>Co-chairs: Maria Morreale / Kathleen Heyworth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ea typeface="ＭＳ Ｐゴシック" pitchFamily="34" charset="-128"/>
              </a:rPr>
              <a:t>Roles and Responsibilities: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Develops/implements a cultural branding platform to promote the value of arts and culture, beginning with core audiences: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n-US" sz="2000" dirty="0" smtClean="0">
                <a:ea typeface="ＭＳ Ｐゴシック" pitchFamily="34" charset="-128"/>
              </a:rPr>
              <a:t>GBCA organizations, their staff, and their respective members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n-US" sz="2000" dirty="0" smtClean="0">
                <a:ea typeface="ＭＳ Ｐゴシック" pitchFamily="34" charset="-128"/>
              </a:rPr>
              <a:t>Existing arts audiences and patrons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n-US" sz="2000" dirty="0" smtClean="0">
                <a:ea typeface="ＭＳ Ｐゴシック" pitchFamily="34" charset="-128"/>
              </a:rPr>
              <a:t>Media and government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n-US" sz="2000" dirty="0" smtClean="0">
                <a:ea typeface="ＭＳ Ｐゴシック" pitchFamily="34" charset="-128"/>
              </a:rPr>
              <a:t>Broader community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Develops/implements targeted tactical campaigns to reach defined, measurable outcomes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Manages media relations and integrates PR initiatives to support marketing effort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Leverages the work/outcomes/information generated by other GBCA committees to support messaging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US" sz="17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8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Strategy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The heart of the arts community is the enthusiastic, loyal and driven staff that comprise the region’s cultural assets. 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Arts workers are passionate and deeply committed to their organizations.  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These are our most loyal arts advocates, and to effectively advocate for the entire sector, arts and cultural staff should be at the leading edge of a sector-wide brand that leverages this passion and commitment to not only individual organizations, but expanded to include the entire cultural sector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6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Strategy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dirty="0" smtClean="0">
                <a:ea typeface="ＭＳ Ｐゴシック" pitchFamily="34" charset="-128"/>
              </a:rPr>
              <a:t>The sector-wide brand will inspire arts workers to pride in the broader cultural sector</a:t>
            </a:r>
            <a:r>
              <a:rPr lang="en-US" dirty="0">
                <a:ea typeface="ＭＳ Ｐゴシック" pitchFamily="34" charset="-128"/>
              </a:rPr>
              <a:t>: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>
                <a:ea typeface="ＭＳ Ｐゴシック" pitchFamily="34" charset="-128"/>
              </a:rPr>
              <a:t>V</a:t>
            </a:r>
            <a:r>
              <a:rPr lang="en-US" dirty="0" smtClean="0">
                <a:ea typeface="ＭＳ Ｐゴシック" pitchFamily="34" charset="-128"/>
              </a:rPr>
              <a:t>alidate the sector as a meaningful (quality of life and economic) regional industry. 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ea typeface="ＭＳ Ｐゴシック" pitchFamily="34" charset="-128"/>
              </a:rPr>
              <a:t>Empower </a:t>
            </a:r>
            <a:r>
              <a:rPr lang="en-US" dirty="0">
                <a:ea typeface="ＭＳ Ｐゴシック" pitchFamily="34" charset="-128"/>
              </a:rPr>
              <a:t>a</a:t>
            </a:r>
            <a:r>
              <a:rPr lang="en-US" dirty="0" smtClean="0">
                <a:ea typeface="ＭＳ Ｐゴシック" pitchFamily="34" charset="-128"/>
              </a:rPr>
              <a:t>rts workers to actively promote the broader arts community region-wide.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97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Strategy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>
                <a:ea typeface="ＭＳ Ｐゴシック" pitchFamily="34" charset="-128"/>
              </a:rPr>
              <a:t>C</a:t>
            </a:r>
            <a:r>
              <a:rPr lang="en-US" sz="2500" dirty="0" smtClean="0">
                <a:ea typeface="ＭＳ Ｐゴシック" pitchFamily="34" charset="-128"/>
              </a:rPr>
              <a:t>ommunications begin with arts workers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>
                <a:ea typeface="ＭＳ Ｐゴシック" pitchFamily="34" charset="-128"/>
              </a:rPr>
              <a:t>Message will be expanded over time to include organization members patrons, and existing audiences, media and government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>
                <a:ea typeface="ＭＳ Ｐゴシック" pitchFamily="34" charset="-128"/>
              </a:rPr>
              <a:t>C</a:t>
            </a:r>
            <a:r>
              <a:rPr lang="en-US" sz="2500" dirty="0" smtClean="0">
                <a:ea typeface="ＭＳ Ｐゴシック" pitchFamily="34" charset="-128"/>
              </a:rPr>
              <a:t>ommunications continue with area business leaders that currently use the richness of the cultural community to attract and retain top talent to the area.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i="1" dirty="0" smtClean="0">
                <a:ea typeface="ＭＳ Ｐゴシック" pitchFamily="34" charset="-128"/>
              </a:rPr>
              <a:t>This strategy recognizes that there is a limited, or no, budget with which to work in the short run.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91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Execution – Phase 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Develop key messaging to engage arts workers throughout WNY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ea typeface="ＭＳ Ｐゴシック" pitchFamily="34" charset="-128"/>
              </a:rPr>
              <a:t>E</a:t>
            </a:r>
            <a:r>
              <a:rPr lang="en-US" sz="2000" dirty="0" smtClean="0">
                <a:ea typeface="ＭＳ Ｐゴシック" pitchFamily="34" charset="-128"/>
              </a:rPr>
              <a:t>mpower arts workers to become advocates for the entire sector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Reduce key ideas from this process into a short, succinct phrase: </a:t>
            </a:r>
            <a:r>
              <a:rPr lang="en-US" sz="2000" i="1" dirty="0" smtClean="0">
                <a:ea typeface="ＭＳ Ｐゴシック" pitchFamily="34" charset="-128"/>
              </a:rPr>
              <a:t>“Arts Work in Western New York” </a:t>
            </a:r>
            <a:r>
              <a:rPr lang="en-US" sz="2000" dirty="0" smtClean="0">
                <a:ea typeface="ＭＳ Ｐゴシック" pitchFamily="34" charset="-128"/>
              </a:rPr>
              <a:t>for example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Create script/dialog/talking points for GBCA steering committee and management group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Present to each member cultural to launch the initiative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Communicate benefits to staff within each GBCA member organization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Introduce a cultural worker “membership” card that confers a set of benefits to cultural workers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ea typeface="ＭＳ Ｐゴシック" pitchFamily="34" charset="-128"/>
              </a:rPr>
              <a:t>D</a:t>
            </a:r>
            <a:r>
              <a:rPr lang="en-US" sz="2000" dirty="0" smtClean="0">
                <a:ea typeface="ＭＳ Ｐゴシック" pitchFamily="34" charset="-128"/>
              </a:rPr>
              <a:t>iscounts at all GBCA member orgs. e.g.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ea typeface="ＭＳ Ｐゴシック" pitchFamily="34" charset="-128"/>
              </a:rPr>
              <a:t>Create an icon (sticker, membership card etc. as budget allows) to take the message to GBCA member organization’s audiences: </a:t>
            </a:r>
            <a:r>
              <a:rPr lang="en-US" sz="2000" i="1" dirty="0">
                <a:ea typeface="ＭＳ Ｐゴシック" pitchFamily="34" charset="-128"/>
              </a:rPr>
              <a:t>“I </a:t>
            </a:r>
            <a:r>
              <a:rPr lang="en-US" sz="2000" i="1" dirty="0" smtClean="0">
                <a:ea typeface="ＭＳ Ｐゴシック" pitchFamily="34" charset="-128"/>
              </a:rPr>
              <a:t>Make </a:t>
            </a:r>
            <a:r>
              <a:rPr lang="en-US" sz="2000" i="1" dirty="0">
                <a:ea typeface="ＭＳ Ｐゴシック" pitchFamily="34" charset="-128"/>
              </a:rPr>
              <a:t>Arts Work in Western New York” </a:t>
            </a:r>
            <a:r>
              <a:rPr lang="en-US" sz="2000" dirty="0">
                <a:ea typeface="ＭＳ Ｐゴシック" pitchFamily="34" charset="-128"/>
              </a:rPr>
              <a:t>e.g</a:t>
            </a:r>
            <a:r>
              <a:rPr lang="en-US" sz="2000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0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Execution – Phase II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Expand communications to include: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ea typeface="ＭＳ Ｐゴシック" pitchFamily="34" charset="-128"/>
              </a:rPr>
              <a:t>O</a:t>
            </a:r>
            <a:r>
              <a:rPr lang="en-US" sz="2400" dirty="0" smtClean="0">
                <a:ea typeface="ＭＳ Ｐゴシック" pitchFamily="34" charset="-128"/>
              </a:rPr>
              <a:t>n-site at member organizations, in select publications, etc. to begin to reach members, volunteers, audiences etc. </a:t>
            </a:r>
            <a:r>
              <a:rPr lang="en-US" sz="2400" i="1" dirty="0" smtClean="0">
                <a:ea typeface="ＭＳ Ｐゴシック" pitchFamily="34" charset="-128"/>
              </a:rPr>
              <a:t>“You make Arts Work in Western New York,” </a:t>
            </a:r>
            <a:r>
              <a:rPr lang="en-US" sz="2400" dirty="0" smtClean="0">
                <a:ea typeface="ＭＳ Ｐゴシック" pitchFamily="34" charset="-128"/>
              </a:rPr>
              <a:t>e.g.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Create PR plan and strategy to address media and government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ea typeface="ＭＳ Ｐゴシック" pitchFamily="34" charset="-128"/>
              </a:rPr>
              <a:t>C</a:t>
            </a:r>
            <a:r>
              <a:rPr lang="en-US" sz="2400" dirty="0" smtClean="0">
                <a:ea typeface="ＭＳ Ｐゴシック" pitchFamily="34" charset="-128"/>
              </a:rPr>
              <a:t>ommunicating the same key messages that form the heart of the brand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Engage local media in promotional partnerships (at no cost to GBCA) to expand communications efforts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ea typeface="ＭＳ Ｐゴシック" pitchFamily="34" charset="-128"/>
              </a:rPr>
              <a:t>A</a:t>
            </a:r>
            <a:r>
              <a:rPr lang="en-US" sz="2400" dirty="0" smtClean="0">
                <a:ea typeface="ＭＳ Ｐゴシック" pitchFamily="34" charset="-128"/>
              </a:rPr>
              <a:t>t this point, credibility and ownership of the brand among key constituents will be demonstrated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Execution – Phase III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500" dirty="0" smtClean="0">
                <a:ea typeface="ＭＳ Ｐゴシック" pitchFamily="34" charset="-128"/>
              </a:rPr>
              <a:t>Engage local corporations, leveraging how they use the richness of WNY’s cultural fabric to recruit and retain talent in the region.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100" dirty="0" smtClean="0">
                <a:ea typeface="ＭＳ Ｐゴシック" pitchFamily="34" charset="-128"/>
              </a:rPr>
              <a:t>Use their quotes and testimonials to communicate key messages to the broader public through a series of media partnerships, at no cost to GBCA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ea typeface="ＭＳ Ｐゴシック" pitchFamily="34" charset="-128"/>
              </a:rPr>
              <a:t>Use any available media and PR to distribute quotes from business leaders on the importance of the cultural sector to broaden support for the arts among a wide audience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5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Timing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ea typeface="ＭＳ Ｐゴシック" pitchFamily="34" charset="-128"/>
              </a:rPr>
              <a:t>Phase I	-	Summer 2012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ea typeface="ＭＳ Ｐゴシック" pitchFamily="34" charset="-128"/>
              </a:rPr>
              <a:t>Phase II	-	Fall 2012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ea typeface="ＭＳ Ｐゴシック" pitchFamily="34" charset="-128"/>
              </a:rPr>
              <a:t>Phase III	-	Winter 2012, post election season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B5CB0-F579-4F8E-A153-6A4328D7703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122670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9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641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Proposed Marketing Strategy &amp; Execution – June 2012</vt:lpstr>
      <vt:lpstr>Awareness Committee</vt:lpstr>
      <vt:lpstr>Strategy</vt:lpstr>
      <vt:lpstr>Strategy</vt:lpstr>
      <vt:lpstr>Strategy</vt:lpstr>
      <vt:lpstr>Execution – Phase I</vt:lpstr>
      <vt:lpstr>Execution – Phase II</vt:lpstr>
      <vt:lpstr>Execution – Phase III</vt:lpstr>
      <vt:lpstr>Timing</vt:lpstr>
      <vt:lpstr>Next Steps</vt:lpstr>
    </vt:vector>
  </TitlesOfParts>
  <Company>AKAG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Marketing Strategy &amp; Execution</dc:title>
  <dc:creator>AKAG</dc:creator>
  <cp:lastModifiedBy>AKAG</cp:lastModifiedBy>
  <cp:revision>23</cp:revision>
  <cp:lastPrinted>2012-06-05T12:15:21Z</cp:lastPrinted>
  <dcterms:created xsi:type="dcterms:W3CDTF">2012-06-04T12:11:23Z</dcterms:created>
  <dcterms:modified xsi:type="dcterms:W3CDTF">2012-06-05T14:59:14Z</dcterms:modified>
</cp:coreProperties>
</file>