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65" r:id="rId3"/>
    <p:sldId id="263" r:id="rId4"/>
    <p:sldId id="287" r:id="rId5"/>
    <p:sldId id="286" r:id="rId6"/>
    <p:sldId id="285" r:id="rId7"/>
    <p:sldId id="284" r:id="rId8"/>
    <p:sldId id="283" r:id="rId9"/>
    <p:sldId id="282" r:id="rId10"/>
    <p:sldId id="307" r:id="rId11"/>
    <p:sldId id="320" r:id="rId12"/>
    <p:sldId id="312" r:id="rId13"/>
    <p:sldId id="311" r:id="rId14"/>
    <p:sldId id="328" r:id="rId15"/>
    <p:sldId id="329" r:id="rId16"/>
    <p:sldId id="330" r:id="rId17"/>
    <p:sldId id="331" r:id="rId18"/>
    <p:sldId id="333" r:id="rId19"/>
    <p:sldId id="334" r:id="rId20"/>
    <p:sldId id="332" r:id="rId21"/>
    <p:sldId id="321" r:id="rId22"/>
    <p:sldId id="339" r:id="rId23"/>
    <p:sldId id="345" r:id="rId24"/>
    <p:sldId id="344" r:id="rId25"/>
    <p:sldId id="343" r:id="rId26"/>
    <p:sldId id="341" r:id="rId27"/>
    <p:sldId id="342" r:id="rId28"/>
    <p:sldId id="340" r:id="rId29"/>
    <p:sldId id="313" r:id="rId30"/>
    <p:sldId id="326" r:id="rId31"/>
    <p:sldId id="315" r:id="rId32"/>
    <p:sldId id="338" r:id="rId33"/>
    <p:sldId id="336" r:id="rId34"/>
    <p:sldId id="337" r:id="rId35"/>
    <p:sldId id="317" r:id="rId36"/>
    <p:sldId id="323" r:id="rId37"/>
    <p:sldId id="310" r:id="rId38"/>
    <p:sldId id="324" r:id="rId39"/>
    <p:sldId id="309" r:id="rId40"/>
    <p:sldId id="316" r:id="rId41"/>
    <p:sldId id="308" r:id="rId42"/>
    <p:sldId id="325" r:id="rId43"/>
    <p:sldId id="314" r:id="rId44"/>
    <p:sldId id="348" r:id="rId45"/>
    <p:sldId id="352" r:id="rId46"/>
    <p:sldId id="351" r:id="rId47"/>
    <p:sldId id="353" r:id="rId48"/>
    <p:sldId id="294" r:id="rId49"/>
    <p:sldId id="367" r:id="rId50"/>
    <p:sldId id="368" r:id="rId51"/>
    <p:sldId id="369" r:id="rId52"/>
    <p:sldId id="370" r:id="rId53"/>
    <p:sldId id="374" r:id="rId54"/>
    <p:sldId id="373" r:id="rId55"/>
    <p:sldId id="372" r:id="rId56"/>
    <p:sldId id="354" r:id="rId57"/>
    <p:sldId id="355" r:id="rId58"/>
    <p:sldId id="356" r:id="rId59"/>
    <p:sldId id="357" r:id="rId60"/>
    <p:sldId id="358" r:id="rId61"/>
    <p:sldId id="359" r:id="rId62"/>
    <p:sldId id="363" r:id="rId63"/>
    <p:sldId id="362" r:id="rId64"/>
    <p:sldId id="366" r:id="rId65"/>
    <p:sldId id="29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C41E6-FDBD-428A-B994-EAC0E950D091}" type="datetimeFigureOut">
              <a:rPr lang="en-US" smtClean="0"/>
              <a:t>6/3/2014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B20D0-34E4-4C91-9B41-FF509DCDABBB}" type="slidenum">
              <a:rPr lang="en-US" smtClean="0"/>
              <a:t>‹#›</a:t>
            </a:fld>
            <a:endParaRPr lang="en-US"/>
          </a:p>
        </p:txBody>
      </p:sp>
    </p:spTree>
    <p:extLst>
      <p:ext uri="{BB962C8B-B14F-4D97-AF65-F5344CB8AC3E}">
        <p14:creationId xmlns:p14="http://schemas.microsoft.com/office/powerpoint/2010/main" val="282915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B20D0-34E4-4C91-9B41-FF509DCDABBB}" type="slidenum">
              <a:rPr lang="en-US" smtClean="0"/>
              <a:t>14</a:t>
            </a:fld>
            <a:endParaRPr lang="en-US"/>
          </a:p>
        </p:txBody>
      </p:sp>
    </p:spTree>
    <p:extLst>
      <p:ext uri="{BB962C8B-B14F-4D97-AF65-F5344CB8AC3E}">
        <p14:creationId xmlns:p14="http://schemas.microsoft.com/office/powerpoint/2010/main" val="201372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B20D0-34E4-4C91-9B41-FF509DCDABBB}" type="slidenum">
              <a:rPr lang="en-US" smtClean="0"/>
              <a:t>18</a:t>
            </a:fld>
            <a:endParaRPr lang="en-US"/>
          </a:p>
        </p:txBody>
      </p:sp>
    </p:spTree>
    <p:extLst>
      <p:ext uri="{BB962C8B-B14F-4D97-AF65-F5344CB8AC3E}">
        <p14:creationId xmlns:p14="http://schemas.microsoft.com/office/powerpoint/2010/main" val="70636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5DB5E-939D-4B06-8891-3D98A7916F33}"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203221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5DB5E-939D-4B06-8891-3D98A7916F33}"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416925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5DB5E-939D-4B06-8891-3D98A7916F33}"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354947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5DB5E-939D-4B06-8891-3D98A7916F33}"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393642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5DB5E-939D-4B06-8891-3D98A7916F33}"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47808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5DB5E-939D-4B06-8891-3D98A7916F33}"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214160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5DB5E-939D-4B06-8891-3D98A7916F33}"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233288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5DB5E-939D-4B06-8891-3D98A7916F33}"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39130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5DB5E-939D-4B06-8891-3D98A7916F33}"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10131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5DB5E-939D-4B06-8891-3D98A7916F33}"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16779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5DB5E-939D-4B06-8891-3D98A7916F33}"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EE81A-4FA9-45FD-916A-3085E15B8300}" type="slidenum">
              <a:rPr lang="en-US" smtClean="0"/>
              <a:t>‹#›</a:t>
            </a:fld>
            <a:endParaRPr lang="en-US"/>
          </a:p>
        </p:txBody>
      </p:sp>
    </p:spTree>
    <p:extLst>
      <p:ext uri="{BB962C8B-B14F-4D97-AF65-F5344CB8AC3E}">
        <p14:creationId xmlns:p14="http://schemas.microsoft.com/office/powerpoint/2010/main" val="190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5DB5E-939D-4B06-8891-3D98A7916F33}" type="datetimeFigureOut">
              <a:rPr lang="en-US" smtClean="0"/>
              <a:t>6/3/2014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EE81A-4FA9-45FD-916A-3085E15B8300}" type="slidenum">
              <a:rPr lang="en-US" smtClean="0"/>
              <a:t>‹#›</a:t>
            </a:fld>
            <a:endParaRPr lang="en-US"/>
          </a:p>
        </p:txBody>
      </p:sp>
    </p:spTree>
    <p:extLst>
      <p:ext uri="{BB962C8B-B14F-4D97-AF65-F5344CB8AC3E}">
        <p14:creationId xmlns:p14="http://schemas.microsoft.com/office/powerpoint/2010/main" val="3263376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1/19/Albright-Knox_Art_Gallery_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341" t="2528"/>
          <a:stretch/>
        </p:blipFill>
        <p:spPr bwMode="auto">
          <a:xfrm>
            <a:off x="0" y="0"/>
            <a:ext cx="9122979"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75289" y="-76200"/>
            <a:ext cx="7772400" cy="1470025"/>
          </a:xfrm>
        </p:spPr>
        <p:txBody>
          <a:bodyPr/>
          <a:lstStyle/>
          <a:p>
            <a:r>
              <a:rPr lang="en-US" dirty="0" smtClean="0"/>
              <a:t>Understanding Cultural Planning</a:t>
            </a:r>
            <a:endParaRPr lang="en-US" dirty="0"/>
          </a:p>
        </p:txBody>
      </p:sp>
      <p:sp>
        <p:nvSpPr>
          <p:cNvPr id="3" name="Subtitle 2"/>
          <p:cNvSpPr>
            <a:spLocks noGrp="1"/>
          </p:cNvSpPr>
          <p:nvPr>
            <p:ph type="subTitle" idx="1"/>
          </p:nvPr>
        </p:nvSpPr>
        <p:spPr>
          <a:xfrm>
            <a:off x="1361089" y="4267200"/>
            <a:ext cx="6400800" cy="1752600"/>
          </a:xfrm>
        </p:spPr>
        <p:txBody>
          <a:bodyPr/>
          <a:lstStyle/>
          <a:p>
            <a:r>
              <a:rPr lang="en-US" dirty="0" smtClean="0">
                <a:solidFill>
                  <a:schemeClr val="bg1"/>
                </a:solidFill>
              </a:rPr>
              <a:t>Considering a Cultural Plan for Erie and Niagara Counties</a:t>
            </a:r>
          </a:p>
          <a:p>
            <a:r>
              <a:rPr lang="en-US" b="1" dirty="0" smtClean="0">
                <a:solidFill>
                  <a:schemeClr val="tx1"/>
                </a:solidFill>
              </a:rPr>
              <a:t>Impact and Issues</a:t>
            </a:r>
            <a:endParaRPr lang="en-US" b="1" dirty="0">
              <a:solidFill>
                <a:schemeClr val="tx1"/>
              </a:solidFill>
            </a:endParaRPr>
          </a:p>
        </p:txBody>
      </p:sp>
      <p:sp>
        <p:nvSpPr>
          <p:cNvPr id="5" name="TextBox 4"/>
          <p:cNvSpPr txBox="1"/>
          <p:nvPr/>
        </p:nvSpPr>
        <p:spPr>
          <a:xfrm>
            <a:off x="381000" y="6400800"/>
            <a:ext cx="8153400" cy="492443"/>
          </a:xfrm>
          <a:prstGeom prst="rect">
            <a:avLst/>
          </a:prstGeom>
          <a:noFill/>
        </p:spPr>
        <p:txBody>
          <a:bodyPr wrap="square" rtlCol="0">
            <a:spAutoFit/>
          </a:bodyPr>
          <a:lstStyle/>
          <a:p>
            <a:pPr algn="ctr"/>
            <a:r>
              <a:rPr lang="en-US" sz="1200" b="1" dirty="0" smtClean="0"/>
              <a:t>Presented to the Greater Buffalo Cultural </a:t>
            </a:r>
            <a:r>
              <a:rPr lang="en-US" sz="1200" b="1" smtClean="0"/>
              <a:t>Alliance </a:t>
            </a:r>
            <a:r>
              <a:rPr lang="en-US" sz="1200" b="1" smtClean="0"/>
              <a:t>Advisory</a:t>
            </a:r>
            <a:r>
              <a:rPr lang="en-US" sz="1200" b="1" smtClean="0"/>
              <a:t> </a:t>
            </a:r>
            <a:r>
              <a:rPr lang="en-US" sz="1200" b="1" dirty="0" smtClean="0"/>
              <a:t>Committee, July, 2012</a:t>
            </a:r>
          </a:p>
          <a:p>
            <a:pPr algn="ctr"/>
            <a:r>
              <a:rPr lang="en-US" sz="1400" b="1" dirty="0" smtClean="0"/>
              <a:t>Prepared by Ted Pietrzak </a:t>
            </a:r>
            <a:r>
              <a:rPr lang="en-US" sz="1400" b="1" dirty="0"/>
              <a:t>+</a:t>
            </a:r>
            <a:r>
              <a:rPr lang="en-US" sz="1400" b="1" dirty="0" smtClean="0"/>
              <a:t> </a:t>
            </a:r>
            <a:r>
              <a:rPr lang="en-US" sz="1400" b="1" dirty="0" smtClean="0"/>
              <a:t>Associates</a:t>
            </a:r>
            <a:endParaRPr lang="en-US" sz="1400" b="1" dirty="0"/>
          </a:p>
        </p:txBody>
      </p:sp>
    </p:spTree>
    <p:extLst>
      <p:ext uri="{BB962C8B-B14F-4D97-AF65-F5344CB8AC3E}">
        <p14:creationId xmlns:p14="http://schemas.microsoft.com/office/powerpoint/2010/main" val="318541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What’s in a Cultural Plan?</a:t>
            </a:r>
            <a:endParaRPr lang="en-US" sz="3600" b="1" dirty="0"/>
          </a:p>
        </p:txBody>
      </p:sp>
      <p:sp>
        <p:nvSpPr>
          <p:cNvPr id="3" name="Content Placeholder 2"/>
          <p:cNvSpPr>
            <a:spLocks noGrp="1"/>
          </p:cNvSpPr>
          <p:nvPr>
            <p:ph idx="1"/>
          </p:nvPr>
        </p:nvSpPr>
        <p:spPr>
          <a:xfrm>
            <a:off x="457200" y="1600200"/>
            <a:ext cx="8686800" cy="4525963"/>
          </a:xfrm>
        </p:spPr>
        <p:txBody>
          <a:bodyPr>
            <a:normAutofit/>
          </a:bodyPr>
          <a:lstStyle/>
          <a:p>
            <a:endParaRPr lang="en-US" sz="2000" dirty="0" smtClean="0"/>
          </a:p>
        </p:txBody>
      </p:sp>
    </p:spTree>
    <p:extLst>
      <p:ext uri="{BB962C8B-B14F-4D97-AF65-F5344CB8AC3E}">
        <p14:creationId xmlns:p14="http://schemas.microsoft.com/office/powerpoint/2010/main" val="143732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Tree>
    <p:extLst>
      <p:ext uri="{BB962C8B-B14F-4D97-AF65-F5344CB8AC3E}">
        <p14:creationId xmlns:p14="http://schemas.microsoft.com/office/powerpoint/2010/main" val="289413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b="1" dirty="0" smtClean="0">
                <a:solidFill>
                  <a:srgbClr val="FF0000"/>
                </a:solidFill>
              </a:rPr>
              <a:t>Declaring the importance of arts</a:t>
            </a:r>
          </a:p>
          <a:p>
            <a:pPr marL="0" indent="0" algn="ctr">
              <a:buNone/>
            </a:pPr>
            <a:r>
              <a:rPr lang="en-US" sz="2400" b="1" dirty="0" smtClean="0">
                <a:solidFill>
                  <a:srgbClr val="FF0000"/>
                </a:solidFill>
              </a:rPr>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209800" y="838200"/>
            <a:ext cx="4648200" cy="1295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83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0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solidFill>
                  <a:srgbClr val="FF0000"/>
                </a:solidFill>
              </a:rPr>
              <a:t>Initiated by  City or Regional Entity or a Foundation or a combination</a:t>
            </a:r>
            <a:endParaRPr lang="en-US" b="1" dirty="0">
              <a:solidFill>
                <a:srgbClr val="FF0000"/>
              </a:solidFill>
            </a:endParaRPr>
          </a:p>
        </p:txBody>
      </p:sp>
      <p:cxnSp>
        <p:nvCxnSpPr>
          <p:cNvPr id="13" name="Straight Connector 12"/>
          <p:cNvCxnSpPr/>
          <p:nvPr/>
        </p:nvCxnSpPr>
        <p:spPr>
          <a:xfrm flipV="1">
            <a:off x="5867400" y="1295400"/>
            <a:ext cx="957943" cy="8856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04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t>Initiated by  City or Regional Entity or a Foundation or a combination</a:t>
            </a:r>
            <a:endParaRPr lang="en-US" b="1" dirty="0"/>
          </a:p>
        </p:txBody>
      </p:sp>
      <p:sp>
        <p:nvSpPr>
          <p:cNvPr id="9" name="TextBox 8"/>
          <p:cNvSpPr txBox="1"/>
          <p:nvPr/>
        </p:nvSpPr>
        <p:spPr>
          <a:xfrm>
            <a:off x="7184571" y="2384834"/>
            <a:ext cx="1905000" cy="1200329"/>
          </a:xfrm>
          <a:prstGeom prst="rect">
            <a:avLst/>
          </a:prstGeom>
          <a:noFill/>
        </p:spPr>
        <p:txBody>
          <a:bodyPr wrap="square" rtlCol="0">
            <a:spAutoFit/>
          </a:bodyPr>
          <a:lstStyle/>
          <a:p>
            <a:r>
              <a:rPr lang="en-US" b="1" dirty="0" smtClean="0">
                <a:solidFill>
                  <a:srgbClr val="FF0000"/>
                </a:solidFill>
              </a:rPr>
              <a:t>Coordinated by the City or a committee or a combination</a:t>
            </a:r>
            <a:endParaRPr lang="en-US" b="1" dirty="0">
              <a:solidFill>
                <a:srgbClr val="FF0000"/>
              </a:solidFill>
            </a:endParaRPr>
          </a:p>
        </p:txBody>
      </p:sp>
      <p:cxnSp>
        <p:nvCxnSpPr>
          <p:cNvPr id="13" name="Straight Connector 12"/>
          <p:cNvCxnSpPr>
            <a:stCxn id="4" idx="6"/>
          </p:cNvCxnSpPr>
          <p:nvPr/>
        </p:nvCxnSpPr>
        <p:spPr>
          <a:xfrm>
            <a:off x="6825343" y="2628900"/>
            <a:ext cx="35922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5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t>Initiated by  City or Regional Entity or a Foundation or a combination</a:t>
            </a:r>
            <a:endParaRPr lang="en-US" b="1" dirty="0"/>
          </a:p>
        </p:txBody>
      </p:sp>
      <p:sp>
        <p:nvSpPr>
          <p:cNvPr id="9" name="TextBox 8"/>
          <p:cNvSpPr txBox="1"/>
          <p:nvPr/>
        </p:nvSpPr>
        <p:spPr>
          <a:xfrm>
            <a:off x="7184571" y="2384834"/>
            <a:ext cx="1905000" cy="1200329"/>
          </a:xfrm>
          <a:prstGeom prst="rect">
            <a:avLst/>
          </a:prstGeom>
          <a:noFill/>
        </p:spPr>
        <p:txBody>
          <a:bodyPr wrap="square" rtlCol="0">
            <a:spAutoFit/>
          </a:bodyPr>
          <a:lstStyle/>
          <a:p>
            <a:r>
              <a:rPr lang="en-US" b="1" dirty="0" smtClean="0"/>
              <a:t>Coordinated by the City or a committee or a combination</a:t>
            </a:r>
            <a:endParaRPr lang="en-US" b="1" dirty="0"/>
          </a:p>
        </p:txBody>
      </p:sp>
      <p:sp>
        <p:nvSpPr>
          <p:cNvPr id="11" name="TextBox 10"/>
          <p:cNvSpPr txBox="1"/>
          <p:nvPr/>
        </p:nvSpPr>
        <p:spPr>
          <a:xfrm>
            <a:off x="6019800" y="3810000"/>
            <a:ext cx="2209800" cy="923330"/>
          </a:xfrm>
          <a:prstGeom prst="rect">
            <a:avLst/>
          </a:prstGeom>
          <a:noFill/>
        </p:spPr>
        <p:txBody>
          <a:bodyPr wrap="square" rtlCol="0">
            <a:spAutoFit/>
          </a:bodyPr>
          <a:lstStyle/>
          <a:p>
            <a:r>
              <a:rPr lang="en-US" b="1" dirty="0" smtClean="0">
                <a:solidFill>
                  <a:srgbClr val="FF0000"/>
                </a:solidFill>
              </a:rPr>
              <a:t>Managed by a City department or a consultant</a:t>
            </a:r>
            <a:endParaRPr lang="en-US" b="1" dirty="0">
              <a:solidFill>
                <a:srgbClr val="FF0000"/>
              </a:solidFill>
            </a:endParaRPr>
          </a:p>
        </p:txBody>
      </p:sp>
      <p:cxnSp>
        <p:nvCxnSpPr>
          <p:cNvPr id="13" name="Straight Connector 12"/>
          <p:cNvCxnSpPr/>
          <p:nvPr/>
        </p:nvCxnSpPr>
        <p:spPr>
          <a:xfrm>
            <a:off x="5562600" y="3126007"/>
            <a:ext cx="457200" cy="7283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27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t>Initiated by  City or Regional Entity or a Foundation or a combination</a:t>
            </a:r>
            <a:endParaRPr lang="en-US" b="1" dirty="0"/>
          </a:p>
        </p:txBody>
      </p:sp>
      <p:sp>
        <p:nvSpPr>
          <p:cNvPr id="9" name="TextBox 8"/>
          <p:cNvSpPr txBox="1"/>
          <p:nvPr/>
        </p:nvSpPr>
        <p:spPr>
          <a:xfrm>
            <a:off x="7184571" y="2384834"/>
            <a:ext cx="1905000" cy="1200329"/>
          </a:xfrm>
          <a:prstGeom prst="rect">
            <a:avLst/>
          </a:prstGeom>
          <a:noFill/>
        </p:spPr>
        <p:txBody>
          <a:bodyPr wrap="square" rtlCol="0">
            <a:spAutoFit/>
          </a:bodyPr>
          <a:lstStyle/>
          <a:p>
            <a:r>
              <a:rPr lang="en-US" b="1" dirty="0" smtClean="0"/>
              <a:t>Coordinated by the City or a committee or a combination</a:t>
            </a:r>
            <a:endParaRPr lang="en-US" b="1" dirty="0"/>
          </a:p>
        </p:txBody>
      </p:sp>
      <p:sp>
        <p:nvSpPr>
          <p:cNvPr id="11" name="TextBox 10"/>
          <p:cNvSpPr txBox="1"/>
          <p:nvPr/>
        </p:nvSpPr>
        <p:spPr>
          <a:xfrm>
            <a:off x="6019800" y="3810000"/>
            <a:ext cx="2209800" cy="923330"/>
          </a:xfrm>
          <a:prstGeom prst="rect">
            <a:avLst/>
          </a:prstGeom>
          <a:noFill/>
        </p:spPr>
        <p:txBody>
          <a:bodyPr wrap="square" rtlCol="0">
            <a:spAutoFit/>
          </a:bodyPr>
          <a:lstStyle/>
          <a:p>
            <a:r>
              <a:rPr lang="en-US" b="1" dirty="0" smtClean="0"/>
              <a:t>Managed by a City department or a consultant</a:t>
            </a:r>
            <a:endParaRPr lang="en-US" b="1" dirty="0"/>
          </a:p>
        </p:txBody>
      </p:sp>
      <p:sp>
        <p:nvSpPr>
          <p:cNvPr id="12" name="TextBox 11"/>
          <p:cNvSpPr txBox="1"/>
          <p:nvPr/>
        </p:nvSpPr>
        <p:spPr>
          <a:xfrm>
            <a:off x="838200" y="3948499"/>
            <a:ext cx="2133600" cy="646331"/>
          </a:xfrm>
          <a:prstGeom prst="rect">
            <a:avLst/>
          </a:prstGeom>
          <a:noFill/>
        </p:spPr>
        <p:txBody>
          <a:bodyPr wrap="square" rtlCol="0">
            <a:spAutoFit/>
          </a:bodyPr>
          <a:lstStyle/>
          <a:p>
            <a:r>
              <a:rPr lang="en-US" b="1" dirty="0" smtClean="0">
                <a:solidFill>
                  <a:srgbClr val="FF0000"/>
                </a:solidFill>
              </a:rPr>
              <a:t>Taking 9 to 24 months</a:t>
            </a:r>
            <a:endParaRPr lang="en-US" b="1" dirty="0">
              <a:solidFill>
                <a:srgbClr val="FF0000"/>
              </a:solidFill>
            </a:endParaRPr>
          </a:p>
        </p:txBody>
      </p:sp>
      <p:cxnSp>
        <p:nvCxnSpPr>
          <p:cNvPr id="13" name="Straight Connector 12"/>
          <p:cNvCxnSpPr/>
          <p:nvPr/>
        </p:nvCxnSpPr>
        <p:spPr>
          <a:xfrm flipH="1">
            <a:off x="2329543" y="3089587"/>
            <a:ext cx="870857" cy="8589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t>Initiated by  City or Regional Entity or a Foundation or a combination</a:t>
            </a:r>
            <a:endParaRPr lang="en-US" b="1" dirty="0"/>
          </a:p>
        </p:txBody>
      </p:sp>
      <p:sp>
        <p:nvSpPr>
          <p:cNvPr id="9" name="TextBox 8"/>
          <p:cNvSpPr txBox="1"/>
          <p:nvPr/>
        </p:nvSpPr>
        <p:spPr>
          <a:xfrm>
            <a:off x="7184571" y="2384834"/>
            <a:ext cx="1905000" cy="1200329"/>
          </a:xfrm>
          <a:prstGeom prst="rect">
            <a:avLst/>
          </a:prstGeom>
          <a:noFill/>
        </p:spPr>
        <p:txBody>
          <a:bodyPr wrap="square" rtlCol="0">
            <a:spAutoFit/>
          </a:bodyPr>
          <a:lstStyle/>
          <a:p>
            <a:r>
              <a:rPr lang="en-US" b="1" dirty="0" smtClean="0"/>
              <a:t>Coordinated by the City or a committee or a combination</a:t>
            </a:r>
            <a:endParaRPr lang="en-US" b="1" dirty="0"/>
          </a:p>
        </p:txBody>
      </p:sp>
      <p:sp>
        <p:nvSpPr>
          <p:cNvPr id="10" name="TextBox 9"/>
          <p:cNvSpPr txBox="1"/>
          <p:nvPr/>
        </p:nvSpPr>
        <p:spPr>
          <a:xfrm>
            <a:off x="228597" y="2894622"/>
            <a:ext cx="2286000" cy="923330"/>
          </a:xfrm>
          <a:prstGeom prst="rect">
            <a:avLst/>
          </a:prstGeom>
          <a:noFill/>
        </p:spPr>
        <p:txBody>
          <a:bodyPr wrap="square" rtlCol="0">
            <a:spAutoFit/>
          </a:bodyPr>
          <a:lstStyle/>
          <a:p>
            <a:r>
              <a:rPr lang="en-US" b="1" dirty="0" smtClean="0">
                <a:solidFill>
                  <a:srgbClr val="FF0000"/>
                </a:solidFill>
              </a:rPr>
              <a:t>Involving hundreds of people and dozens of organizations</a:t>
            </a:r>
            <a:endParaRPr lang="en-US" b="1" dirty="0">
              <a:solidFill>
                <a:srgbClr val="FF0000"/>
              </a:solidFill>
            </a:endParaRPr>
          </a:p>
        </p:txBody>
      </p:sp>
      <p:sp>
        <p:nvSpPr>
          <p:cNvPr id="11" name="TextBox 10"/>
          <p:cNvSpPr txBox="1"/>
          <p:nvPr/>
        </p:nvSpPr>
        <p:spPr>
          <a:xfrm>
            <a:off x="6019800" y="3810000"/>
            <a:ext cx="2209800" cy="923330"/>
          </a:xfrm>
          <a:prstGeom prst="rect">
            <a:avLst/>
          </a:prstGeom>
          <a:noFill/>
        </p:spPr>
        <p:txBody>
          <a:bodyPr wrap="square" rtlCol="0">
            <a:spAutoFit/>
          </a:bodyPr>
          <a:lstStyle/>
          <a:p>
            <a:r>
              <a:rPr lang="en-US" b="1" dirty="0" smtClean="0"/>
              <a:t>Managed by a City department or a consultant</a:t>
            </a:r>
            <a:endParaRPr lang="en-US" b="1" dirty="0"/>
          </a:p>
        </p:txBody>
      </p:sp>
      <p:sp>
        <p:nvSpPr>
          <p:cNvPr id="12" name="TextBox 11"/>
          <p:cNvSpPr txBox="1"/>
          <p:nvPr/>
        </p:nvSpPr>
        <p:spPr>
          <a:xfrm>
            <a:off x="838200" y="3948499"/>
            <a:ext cx="2133600" cy="646331"/>
          </a:xfrm>
          <a:prstGeom prst="rect">
            <a:avLst/>
          </a:prstGeom>
          <a:noFill/>
        </p:spPr>
        <p:txBody>
          <a:bodyPr wrap="square" rtlCol="0">
            <a:spAutoFit/>
          </a:bodyPr>
          <a:lstStyle/>
          <a:p>
            <a:r>
              <a:rPr lang="en-US" b="1" dirty="0" smtClean="0"/>
              <a:t>Taking 9 to 24 months</a:t>
            </a:r>
            <a:endParaRPr lang="en-US" b="1" dirty="0"/>
          </a:p>
        </p:txBody>
      </p:sp>
      <p:cxnSp>
        <p:nvCxnSpPr>
          <p:cNvPr id="13" name="Straight Connector 12"/>
          <p:cNvCxnSpPr>
            <a:stCxn id="10" idx="0"/>
          </p:cNvCxnSpPr>
          <p:nvPr/>
        </p:nvCxnSpPr>
        <p:spPr>
          <a:xfrm flipV="1">
            <a:off x="1371597" y="2612571"/>
            <a:ext cx="957943" cy="2820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4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t>Initiated by  City or Regional Entity or a Foundation or a combination</a:t>
            </a:r>
            <a:endParaRPr lang="en-US" b="1" dirty="0"/>
          </a:p>
        </p:txBody>
      </p:sp>
      <p:sp>
        <p:nvSpPr>
          <p:cNvPr id="8" name="TextBox 7"/>
          <p:cNvSpPr txBox="1"/>
          <p:nvPr/>
        </p:nvSpPr>
        <p:spPr>
          <a:xfrm>
            <a:off x="228597" y="1151572"/>
            <a:ext cx="2100943" cy="1477328"/>
          </a:xfrm>
          <a:prstGeom prst="rect">
            <a:avLst/>
          </a:prstGeom>
          <a:noFill/>
        </p:spPr>
        <p:txBody>
          <a:bodyPr wrap="square" rtlCol="0">
            <a:spAutoFit/>
          </a:bodyPr>
          <a:lstStyle/>
          <a:p>
            <a:r>
              <a:rPr lang="en-US" b="1" dirty="0" smtClean="0">
                <a:solidFill>
                  <a:srgbClr val="FF0000"/>
                </a:solidFill>
              </a:rPr>
              <a:t>Funded by a government body, </a:t>
            </a:r>
          </a:p>
          <a:p>
            <a:r>
              <a:rPr lang="en-US" b="1" dirty="0" smtClean="0">
                <a:solidFill>
                  <a:srgbClr val="FF0000"/>
                </a:solidFill>
              </a:rPr>
              <a:t>a foundation or corporation or a combination</a:t>
            </a:r>
            <a:endParaRPr lang="en-US" b="1" dirty="0">
              <a:solidFill>
                <a:srgbClr val="FF0000"/>
              </a:solidFill>
            </a:endParaRPr>
          </a:p>
        </p:txBody>
      </p:sp>
      <p:sp>
        <p:nvSpPr>
          <p:cNvPr id="9" name="TextBox 8"/>
          <p:cNvSpPr txBox="1"/>
          <p:nvPr/>
        </p:nvSpPr>
        <p:spPr>
          <a:xfrm>
            <a:off x="7184571" y="2384834"/>
            <a:ext cx="1905000" cy="1200329"/>
          </a:xfrm>
          <a:prstGeom prst="rect">
            <a:avLst/>
          </a:prstGeom>
          <a:noFill/>
        </p:spPr>
        <p:txBody>
          <a:bodyPr wrap="square" rtlCol="0">
            <a:spAutoFit/>
          </a:bodyPr>
          <a:lstStyle/>
          <a:p>
            <a:r>
              <a:rPr lang="en-US" b="1" dirty="0" smtClean="0"/>
              <a:t>Coordinated by the City or a committee or a combination</a:t>
            </a:r>
            <a:endParaRPr lang="en-US" b="1" dirty="0"/>
          </a:p>
        </p:txBody>
      </p:sp>
      <p:sp>
        <p:nvSpPr>
          <p:cNvPr id="10" name="TextBox 9"/>
          <p:cNvSpPr txBox="1"/>
          <p:nvPr/>
        </p:nvSpPr>
        <p:spPr>
          <a:xfrm>
            <a:off x="228597" y="2894622"/>
            <a:ext cx="2286000" cy="923330"/>
          </a:xfrm>
          <a:prstGeom prst="rect">
            <a:avLst/>
          </a:prstGeom>
          <a:noFill/>
        </p:spPr>
        <p:txBody>
          <a:bodyPr wrap="square" rtlCol="0">
            <a:spAutoFit/>
          </a:bodyPr>
          <a:lstStyle/>
          <a:p>
            <a:r>
              <a:rPr lang="en-US" b="1" dirty="0" smtClean="0"/>
              <a:t>Involving hundreds of people and dozens of organizations</a:t>
            </a:r>
            <a:endParaRPr lang="en-US" b="1" dirty="0"/>
          </a:p>
        </p:txBody>
      </p:sp>
      <p:sp>
        <p:nvSpPr>
          <p:cNvPr id="11" name="TextBox 10"/>
          <p:cNvSpPr txBox="1"/>
          <p:nvPr/>
        </p:nvSpPr>
        <p:spPr>
          <a:xfrm>
            <a:off x="6019800" y="3810000"/>
            <a:ext cx="2209800" cy="923330"/>
          </a:xfrm>
          <a:prstGeom prst="rect">
            <a:avLst/>
          </a:prstGeom>
          <a:noFill/>
        </p:spPr>
        <p:txBody>
          <a:bodyPr wrap="square" rtlCol="0">
            <a:spAutoFit/>
          </a:bodyPr>
          <a:lstStyle/>
          <a:p>
            <a:r>
              <a:rPr lang="en-US" b="1" dirty="0" smtClean="0"/>
              <a:t>Managed by a City department or a consultant</a:t>
            </a:r>
            <a:endParaRPr lang="en-US" b="1" dirty="0"/>
          </a:p>
        </p:txBody>
      </p:sp>
      <p:sp>
        <p:nvSpPr>
          <p:cNvPr id="12" name="TextBox 11"/>
          <p:cNvSpPr txBox="1"/>
          <p:nvPr/>
        </p:nvSpPr>
        <p:spPr>
          <a:xfrm>
            <a:off x="838200" y="3948499"/>
            <a:ext cx="2133600" cy="646331"/>
          </a:xfrm>
          <a:prstGeom prst="rect">
            <a:avLst/>
          </a:prstGeom>
          <a:noFill/>
        </p:spPr>
        <p:txBody>
          <a:bodyPr wrap="square" rtlCol="0">
            <a:spAutoFit/>
          </a:bodyPr>
          <a:lstStyle/>
          <a:p>
            <a:r>
              <a:rPr lang="en-US" b="1" dirty="0" smtClean="0"/>
              <a:t>Taking 9 to 24 months</a:t>
            </a:r>
            <a:endParaRPr lang="en-US" b="1" dirty="0"/>
          </a:p>
        </p:txBody>
      </p:sp>
      <p:cxnSp>
        <p:nvCxnSpPr>
          <p:cNvPr id="13" name="Straight Connector 12"/>
          <p:cNvCxnSpPr/>
          <p:nvPr/>
        </p:nvCxnSpPr>
        <p:spPr>
          <a:xfrm>
            <a:off x="2133600" y="1890236"/>
            <a:ext cx="838200" cy="3288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6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1/19/Albright-Knox_Art_Gallery_2.jpg"/>
          <p:cNvPicPr>
            <a:picLocks noChangeAspect="1" noChangeArrowheads="1"/>
          </p:cNvPicPr>
          <p:nvPr/>
        </p:nvPicPr>
        <p:blipFill rotWithShape="1">
          <a:blip r:embed="rId2">
            <a:extLst>
              <a:ext uri="{28A0092B-C50C-407E-A947-70E740481C1C}">
                <a14:useLocalDpi xmlns:a14="http://schemas.microsoft.com/office/drawing/2010/main" val="0"/>
              </a:ext>
            </a:extLst>
          </a:blip>
          <a:srcRect l="32341" t="2528"/>
          <a:stretch/>
        </p:blipFill>
        <p:spPr bwMode="auto">
          <a:xfrm>
            <a:off x="0" y="0"/>
            <a:ext cx="9122979" cy="6248400"/>
          </a:xfrm>
          <a:prstGeom prst="rect">
            <a:avLst/>
          </a:prstGeom>
          <a:gradFill>
            <a:gsLst>
              <a:gs pos="32000">
                <a:schemeClr val="accent1">
                  <a:tint val="66000"/>
                  <a:satMod val="160000"/>
                  <a:alpha val="12000"/>
                </a:schemeClr>
              </a:gs>
              <a:gs pos="30000">
                <a:schemeClr val="accent1">
                  <a:tint val="44500"/>
                  <a:satMod val="160000"/>
                  <a:alpha val="1000"/>
                </a:schemeClr>
              </a:gs>
              <a:gs pos="30000">
                <a:schemeClr val="accent1">
                  <a:tint val="23500"/>
                  <a:satMod val="160000"/>
                  <a:alpha val="17000"/>
                </a:schemeClr>
              </a:gs>
            </a:gsLst>
            <a:lin ang="5400000" scaled="0"/>
          </a:gradFill>
        </p:spPr>
      </p:pic>
      <p:sp>
        <p:nvSpPr>
          <p:cNvPr id="2" name="Title 1"/>
          <p:cNvSpPr>
            <a:spLocks noGrp="1"/>
          </p:cNvSpPr>
          <p:nvPr>
            <p:ph type="ctrTitle"/>
          </p:nvPr>
        </p:nvSpPr>
        <p:spPr>
          <a:xfrm>
            <a:off x="675289" y="-76200"/>
            <a:ext cx="7772400" cy="1470025"/>
          </a:xfrm>
        </p:spPr>
        <p:txBody>
          <a:bodyPr/>
          <a:lstStyle/>
          <a:p>
            <a:r>
              <a:rPr lang="en-US" dirty="0" smtClean="0"/>
              <a:t>Understanding Cultural Planning</a:t>
            </a:r>
            <a:endParaRPr lang="en-US" dirty="0"/>
          </a:p>
        </p:txBody>
      </p:sp>
      <p:sp>
        <p:nvSpPr>
          <p:cNvPr id="3" name="Subtitle 2"/>
          <p:cNvSpPr>
            <a:spLocks noGrp="1"/>
          </p:cNvSpPr>
          <p:nvPr>
            <p:ph type="subTitle" idx="1"/>
          </p:nvPr>
        </p:nvSpPr>
        <p:spPr>
          <a:xfrm>
            <a:off x="522889" y="2819400"/>
            <a:ext cx="8077200" cy="2819400"/>
          </a:xfrm>
        </p:spPr>
        <p:txBody>
          <a:bodyPr>
            <a:noAutofit/>
          </a:bodyPr>
          <a:lstStyle/>
          <a:p>
            <a:pPr algn="l"/>
            <a:r>
              <a:rPr lang="en-US" sz="2400" dirty="0">
                <a:solidFill>
                  <a:schemeClr val="bg1"/>
                </a:solidFill>
              </a:rPr>
              <a:t>Cultural planning is a way of looking </a:t>
            </a:r>
            <a:r>
              <a:rPr lang="en-US" sz="2400" dirty="0" smtClean="0">
                <a:solidFill>
                  <a:schemeClr val="bg1"/>
                </a:solidFill>
              </a:rPr>
              <a:t>at all </a:t>
            </a:r>
            <a:r>
              <a:rPr lang="en-US" sz="2400" dirty="0">
                <a:solidFill>
                  <a:schemeClr val="bg1"/>
                </a:solidFill>
              </a:rPr>
              <a:t>aspects of a community’s </a:t>
            </a:r>
            <a:r>
              <a:rPr lang="en-US" sz="2400" dirty="0" smtClean="0">
                <a:solidFill>
                  <a:schemeClr val="bg1"/>
                </a:solidFill>
              </a:rPr>
              <a:t>cultural life </a:t>
            </a:r>
            <a:r>
              <a:rPr lang="en-US" sz="2400" dirty="0">
                <a:solidFill>
                  <a:schemeClr val="bg1"/>
                </a:solidFill>
              </a:rPr>
              <a:t>as community assets. </a:t>
            </a:r>
            <a:endParaRPr lang="en-US" sz="2400" dirty="0" smtClean="0">
              <a:solidFill>
                <a:schemeClr val="bg1"/>
              </a:solidFill>
            </a:endParaRPr>
          </a:p>
          <a:p>
            <a:pPr algn="l"/>
            <a:endParaRPr lang="en-US" sz="1600" dirty="0" smtClean="0">
              <a:solidFill>
                <a:schemeClr val="bg1"/>
              </a:solidFill>
            </a:endParaRPr>
          </a:p>
          <a:p>
            <a:pPr algn="l"/>
            <a:endParaRPr lang="en-US" sz="1600" dirty="0" smtClean="0">
              <a:solidFill>
                <a:schemeClr val="bg1"/>
              </a:solidFill>
            </a:endParaRPr>
          </a:p>
          <a:p>
            <a:pPr algn="l"/>
            <a:r>
              <a:rPr lang="en-US" sz="2400" dirty="0" smtClean="0">
                <a:solidFill>
                  <a:schemeClr val="bg1"/>
                </a:solidFill>
              </a:rPr>
              <a:t>Cultural planning considers </a:t>
            </a:r>
            <a:r>
              <a:rPr lang="en-US" sz="2400" dirty="0">
                <a:solidFill>
                  <a:schemeClr val="bg1"/>
                </a:solidFill>
              </a:rPr>
              <a:t>the increased and </a:t>
            </a:r>
            <a:r>
              <a:rPr lang="en-US" sz="2400" dirty="0" smtClean="0">
                <a:solidFill>
                  <a:schemeClr val="bg1"/>
                </a:solidFill>
              </a:rPr>
              <a:t>diversified benefits </a:t>
            </a:r>
            <a:r>
              <a:rPr lang="en-US" sz="2400" dirty="0">
                <a:solidFill>
                  <a:schemeClr val="bg1"/>
                </a:solidFill>
              </a:rPr>
              <a:t>these assets could bring </a:t>
            </a:r>
            <a:r>
              <a:rPr lang="en-US" sz="2400" dirty="0" smtClean="0">
                <a:solidFill>
                  <a:schemeClr val="bg1"/>
                </a:solidFill>
              </a:rPr>
              <a:t>to the </a:t>
            </a:r>
            <a:r>
              <a:rPr lang="en-US" sz="2400" dirty="0">
                <a:solidFill>
                  <a:schemeClr val="bg1"/>
                </a:solidFill>
              </a:rPr>
              <a:t>community in the future, if planned </a:t>
            </a:r>
            <a:r>
              <a:rPr lang="en-US" sz="2400" dirty="0" smtClean="0">
                <a:solidFill>
                  <a:schemeClr val="bg1"/>
                </a:solidFill>
              </a:rPr>
              <a:t>for strategically.</a:t>
            </a:r>
            <a:endParaRPr lang="en-US" sz="2400" b="1" dirty="0">
              <a:solidFill>
                <a:schemeClr val="bg1"/>
              </a:solidFill>
            </a:endParaRPr>
          </a:p>
          <a:p>
            <a:pPr algn="r"/>
            <a:r>
              <a:rPr lang="en-US" sz="1800" dirty="0">
                <a:solidFill>
                  <a:schemeClr val="bg1"/>
                </a:solidFill>
              </a:rPr>
              <a:t>CULTURAL PLANNING TOOLKIT: </a:t>
            </a:r>
          </a:p>
          <a:p>
            <a:pPr algn="r"/>
            <a:r>
              <a:rPr lang="en-US" sz="1800" dirty="0">
                <a:solidFill>
                  <a:schemeClr val="bg1"/>
                </a:solidFill>
              </a:rPr>
              <a:t>A Partnership between 2010 Legacies Now and Creative City Network of Canada</a:t>
            </a:r>
          </a:p>
          <a:p>
            <a:pPr algn="r"/>
            <a:endParaRPr lang="en-US" sz="1800" b="1" dirty="0">
              <a:solidFill>
                <a:schemeClr val="bg1"/>
              </a:solidFill>
            </a:endParaRPr>
          </a:p>
        </p:txBody>
      </p:sp>
    </p:spTree>
    <p:extLst>
      <p:ext uri="{BB962C8B-B14F-4D97-AF65-F5344CB8AC3E}">
        <p14:creationId xmlns:p14="http://schemas.microsoft.com/office/powerpoint/2010/main" val="13231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b="1" dirty="0" smtClean="0">
                <a:solidFill>
                  <a:srgbClr val="FF0000"/>
                </a:solidFill>
              </a:rPr>
              <a:t>Description of the community </a:t>
            </a:r>
          </a:p>
          <a:p>
            <a:pPr marL="0" indent="0" algn="ctr">
              <a:buNone/>
            </a:pPr>
            <a:r>
              <a:rPr lang="en-US" sz="2400" b="1" dirty="0" smtClean="0">
                <a:solidFill>
                  <a:srgbClr val="FF0000"/>
                </a:solidFill>
              </a:rPr>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4" name="Oval 3"/>
          <p:cNvSpPr/>
          <p:nvPr/>
        </p:nvSpPr>
        <p:spPr>
          <a:xfrm>
            <a:off x="2329543" y="2057400"/>
            <a:ext cx="4495800" cy="1143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1018791"/>
            <a:ext cx="1981200" cy="1200329"/>
          </a:xfrm>
          <a:prstGeom prst="rect">
            <a:avLst/>
          </a:prstGeom>
          <a:noFill/>
        </p:spPr>
        <p:txBody>
          <a:bodyPr wrap="square" rtlCol="0">
            <a:spAutoFit/>
          </a:bodyPr>
          <a:lstStyle/>
          <a:p>
            <a:r>
              <a:rPr lang="en-US" b="1" dirty="0" smtClean="0"/>
              <a:t>Initiated by  City or Regional Entity or a Foundation or a combination</a:t>
            </a:r>
            <a:endParaRPr lang="en-US" b="1" dirty="0"/>
          </a:p>
        </p:txBody>
      </p:sp>
      <p:sp>
        <p:nvSpPr>
          <p:cNvPr id="8" name="TextBox 7"/>
          <p:cNvSpPr txBox="1"/>
          <p:nvPr/>
        </p:nvSpPr>
        <p:spPr>
          <a:xfrm>
            <a:off x="228597" y="1151572"/>
            <a:ext cx="2100943" cy="1477328"/>
          </a:xfrm>
          <a:prstGeom prst="rect">
            <a:avLst/>
          </a:prstGeom>
          <a:noFill/>
        </p:spPr>
        <p:txBody>
          <a:bodyPr wrap="square" rtlCol="0">
            <a:spAutoFit/>
          </a:bodyPr>
          <a:lstStyle/>
          <a:p>
            <a:r>
              <a:rPr lang="en-US" b="1" dirty="0" smtClean="0"/>
              <a:t>Funded by a government body, </a:t>
            </a:r>
          </a:p>
          <a:p>
            <a:r>
              <a:rPr lang="en-US" b="1" dirty="0" smtClean="0"/>
              <a:t>a foundation or corporation or a combination</a:t>
            </a:r>
            <a:endParaRPr lang="en-US" b="1" dirty="0"/>
          </a:p>
        </p:txBody>
      </p:sp>
      <p:sp>
        <p:nvSpPr>
          <p:cNvPr id="9" name="TextBox 8"/>
          <p:cNvSpPr txBox="1"/>
          <p:nvPr/>
        </p:nvSpPr>
        <p:spPr>
          <a:xfrm>
            <a:off x="7184571" y="2384834"/>
            <a:ext cx="1905000" cy="1200329"/>
          </a:xfrm>
          <a:prstGeom prst="rect">
            <a:avLst/>
          </a:prstGeom>
          <a:noFill/>
        </p:spPr>
        <p:txBody>
          <a:bodyPr wrap="square" rtlCol="0">
            <a:spAutoFit/>
          </a:bodyPr>
          <a:lstStyle/>
          <a:p>
            <a:r>
              <a:rPr lang="en-US" b="1" dirty="0" smtClean="0"/>
              <a:t>Coordinated by the City or a committee or a combination</a:t>
            </a:r>
            <a:endParaRPr lang="en-US" b="1" dirty="0"/>
          </a:p>
        </p:txBody>
      </p:sp>
      <p:sp>
        <p:nvSpPr>
          <p:cNvPr id="10" name="TextBox 9"/>
          <p:cNvSpPr txBox="1"/>
          <p:nvPr/>
        </p:nvSpPr>
        <p:spPr>
          <a:xfrm>
            <a:off x="228597" y="2894622"/>
            <a:ext cx="2286000" cy="923330"/>
          </a:xfrm>
          <a:prstGeom prst="rect">
            <a:avLst/>
          </a:prstGeom>
          <a:noFill/>
        </p:spPr>
        <p:txBody>
          <a:bodyPr wrap="square" rtlCol="0">
            <a:spAutoFit/>
          </a:bodyPr>
          <a:lstStyle/>
          <a:p>
            <a:r>
              <a:rPr lang="en-US" b="1" dirty="0" smtClean="0"/>
              <a:t>Involving hundreds of people and dozens of organizations</a:t>
            </a:r>
            <a:endParaRPr lang="en-US" b="1" dirty="0"/>
          </a:p>
        </p:txBody>
      </p:sp>
      <p:sp>
        <p:nvSpPr>
          <p:cNvPr id="11" name="TextBox 10"/>
          <p:cNvSpPr txBox="1"/>
          <p:nvPr/>
        </p:nvSpPr>
        <p:spPr>
          <a:xfrm>
            <a:off x="6019800" y="3810000"/>
            <a:ext cx="2209800" cy="923330"/>
          </a:xfrm>
          <a:prstGeom prst="rect">
            <a:avLst/>
          </a:prstGeom>
          <a:noFill/>
        </p:spPr>
        <p:txBody>
          <a:bodyPr wrap="square" rtlCol="0">
            <a:spAutoFit/>
          </a:bodyPr>
          <a:lstStyle/>
          <a:p>
            <a:r>
              <a:rPr lang="en-US" b="1" dirty="0" smtClean="0"/>
              <a:t>Managed by a City department or a consultant</a:t>
            </a:r>
            <a:endParaRPr lang="en-US" b="1" dirty="0"/>
          </a:p>
        </p:txBody>
      </p:sp>
      <p:sp>
        <p:nvSpPr>
          <p:cNvPr id="12" name="TextBox 11"/>
          <p:cNvSpPr txBox="1"/>
          <p:nvPr/>
        </p:nvSpPr>
        <p:spPr>
          <a:xfrm>
            <a:off x="838200" y="3948499"/>
            <a:ext cx="2133600" cy="646331"/>
          </a:xfrm>
          <a:prstGeom prst="rect">
            <a:avLst/>
          </a:prstGeom>
          <a:noFill/>
        </p:spPr>
        <p:txBody>
          <a:bodyPr wrap="square" rtlCol="0">
            <a:spAutoFit/>
          </a:bodyPr>
          <a:lstStyle/>
          <a:p>
            <a:r>
              <a:rPr lang="en-US" b="1" dirty="0" smtClean="0"/>
              <a:t>Taking 9 to 24 months</a:t>
            </a:r>
            <a:endParaRPr lang="en-US" b="1" dirty="0"/>
          </a:p>
        </p:txBody>
      </p:sp>
    </p:spTree>
    <p:extLst>
      <p:ext uri="{BB962C8B-B14F-4D97-AF65-F5344CB8AC3E}">
        <p14:creationId xmlns:p14="http://schemas.microsoft.com/office/powerpoint/2010/main" val="31142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solidFill>
                  <a:srgbClr val="FF0000"/>
                </a:solidFill>
              </a:rPr>
              <a:t>Ensures quality of life</a:t>
            </a:r>
            <a:endParaRPr lang="en-US" b="1" dirty="0">
              <a:solidFill>
                <a:srgbClr val="FF0000"/>
              </a:solidFill>
            </a:endParaRPr>
          </a:p>
        </p:txBody>
      </p:sp>
      <p:cxnSp>
        <p:nvCxnSpPr>
          <p:cNvPr id="11" name="Straight Connector 10"/>
          <p:cNvCxnSpPr>
            <a:endCxn id="4" idx="1"/>
          </p:cNvCxnSpPr>
          <p:nvPr/>
        </p:nvCxnSpPr>
        <p:spPr>
          <a:xfrm flipV="1">
            <a:off x="5410200" y="3232666"/>
            <a:ext cx="685800" cy="2124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2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t>Ensures quality of life</a:t>
            </a:r>
            <a:endParaRPr lang="en-US" b="1" dirty="0"/>
          </a:p>
        </p:txBody>
      </p:sp>
      <p:sp>
        <p:nvSpPr>
          <p:cNvPr id="10" name="TextBox 9"/>
          <p:cNvSpPr txBox="1"/>
          <p:nvPr/>
        </p:nvSpPr>
        <p:spPr>
          <a:xfrm>
            <a:off x="6553200" y="3576935"/>
            <a:ext cx="1524000" cy="923330"/>
          </a:xfrm>
          <a:prstGeom prst="rect">
            <a:avLst/>
          </a:prstGeom>
          <a:noFill/>
        </p:spPr>
        <p:txBody>
          <a:bodyPr wrap="square" rtlCol="0">
            <a:spAutoFit/>
          </a:bodyPr>
          <a:lstStyle/>
          <a:p>
            <a:r>
              <a:rPr lang="en-US" b="1" dirty="0" smtClean="0">
                <a:solidFill>
                  <a:srgbClr val="FF0000"/>
                </a:solidFill>
              </a:rPr>
              <a:t>Expands educational opportunities</a:t>
            </a:r>
            <a:endParaRPr lang="en-US" b="1" dirty="0">
              <a:solidFill>
                <a:srgbClr val="FF0000"/>
              </a:solidFill>
            </a:endParaRPr>
          </a:p>
        </p:txBody>
      </p:sp>
      <p:cxnSp>
        <p:nvCxnSpPr>
          <p:cNvPr id="11" name="Straight Connector 10"/>
          <p:cNvCxnSpPr>
            <a:stCxn id="6" idx="6"/>
          </p:cNvCxnSpPr>
          <p:nvPr/>
        </p:nvCxnSpPr>
        <p:spPr>
          <a:xfrm>
            <a:off x="5525135" y="3657600"/>
            <a:ext cx="875665"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43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t>Ensures quality of life</a:t>
            </a:r>
            <a:endParaRPr lang="en-US" b="1" dirty="0"/>
          </a:p>
        </p:txBody>
      </p:sp>
      <p:sp>
        <p:nvSpPr>
          <p:cNvPr id="5" name="TextBox 4"/>
          <p:cNvSpPr txBox="1"/>
          <p:nvPr/>
        </p:nvSpPr>
        <p:spPr>
          <a:xfrm>
            <a:off x="6096000" y="4742765"/>
            <a:ext cx="2133600" cy="646331"/>
          </a:xfrm>
          <a:prstGeom prst="rect">
            <a:avLst/>
          </a:prstGeom>
          <a:noFill/>
        </p:spPr>
        <p:txBody>
          <a:bodyPr wrap="square" rtlCol="0">
            <a:spAutoFit/>
          </a:bodyPr>
          <a:lstStyle/>
          <a:p>
            <a:r>
              <a:rPr lang="en-US" b="1" dirty="0" smtClean="0">
                <a:solidFill>
                  <a:srgbClr val="FF0000"/>
                </a:solidFill>
              </a:rPr>
              <a:t>Ensures access to citizens</a:t>
            </a:r>
            <a:endParaRPr lang="en-US" b="1" dirty="0">
              <a:solidFill>
                <a:srgbClr val="FF0000"/>
              </a:solidFill>
            </a:endParaRPr>
          </a:p>
        </p:txBody>
      </p:sp>
      <p:sp>
        <p:nvSpPr>
          <p:cNvPr id="10" name="TextBox 9"/>
          <p:cNvSpPr txBox="1"/>
          <p:nvPr/>
        </p:nvSpPr>
        <p:spPr>
          <a:xfrm>
            <a:off x="6553200" y="3576935"/>
            <a:ext cx="1524000" cy="923330"/>
          </a:xfrm>
          <a:prstGeom prst="rect">
            <a:avLst/>
          </a:prstGeom>
          <a:noFill/>
        </p:spPr>
        <p:txBody>
          <a:bodyPr wrap="square" rtlCol="0">
            <a:spAutoFit/>
          </a:bodyPr>
          <a:lstStyle/>
          <a:p>
            <a:r>
              <a:rPr lang="en-US" b="1" dirty="0" smtClean="0"/>
              <a:t>Expands educational opportunities</a:t>
            </a:r>
            <a:endParaRPr lang="en-US" b="1" dirty="0"/>
          </a:p>
        </p:txBody>
      </p:sp>
      <p:cxnSp>
        <p:nvCxnSpPr>
          <p:cNvPr id="11" name="Straight Connector 10"/>
          <p:cNvCxnSpPr/>
          <p:nvPr/>
        </p:nvCxnSpPr>
        <p:spPr>
          <a:xfrm>
            <a:off x="5410200" y="3810000"/>
            <a:ext cx="685800" cy="9327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5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t>Ensures quality of life</a:t>
            </a:r>
            <a:endParaRPr lang="en-US" b="1" dirty="0"/>
          </a:p>
        </p:txBody>
      </p:sp>
      <p:sp>
        <p:nvSpPr>
          <p:cNvPr id="5" name="TextBox 4"/>
          <p:cNvSpPr txBox="1"/>
          <p:nvPr/>
        </p:nvSpPr>
        <p:spPr>
          <a:xfrm>
            <a:off x="6096000" y="4742765"/>
            <a:ext cx="2133600" cy="646331"/>
          </a:xfrm>
          <a:prstGeom prst="rect">
            <a:avLst/>
          </a:prstGeom>
          <a:noFill/>
        </p:spPr>
        <p:txBody>
          <a:bodyPr wrap="square" rtlCol="0">
            <a:spAutoFit/>
          </a:bodyPr>
          <a:lstStyle/>
          <a:p>
            <a:r>
              <a:rPr lang="en-US" b="1" dirty="0" smtClean="0"/>
              <a:t>Ensures access to citizens</a:t>
            </a:r>
            <a:endParaRPr lang="en-US" b="1" dirty="0"/>
          </a:p>
        </p:txBody>
      </p:sp>
      <p:sp>
        <p:nvSpPr>
          <p:cNvPr id="9" name="TextBox 8"/>
          <p:cNvSpPr txBox="1"/>
          <p:nvPr/>
        </p:nvSpPr>
        <p:spPr>
          <a:xfrm>
            <a:off x="685800" y="4419600"/>
            <a:ext cx="2209800" cy="646331"/>
          </a:xfrm>
          <a:prstGeom prst="rect">
            <a:avLst/>
          </a:prstGeom>
          <a:noFill/>
        </p:spPr>
        <p:txBody>
          <a:bodyPr wrap="square" rtlCol="0">
            <a:spAutoFit/>
          </a:bodyPr>
          <a:lstStyle/>
          <a:p>
            <a:r>
              <a:rPr lang="en-US" b="1" dirty="0" smtClean="0">
                <a:solidFill>
                  <a:srgbClr val="FF0000"/>
                </a:solidFill>
              </a:rPr>
              <a:t>Brands the city or region as vibrant</a:t>
            </a:r>
            <a:endParaRPr lang="en-US" b="1" dirty="0">
              <a:solidFill>
                <a:srgbClr val="FF0000"/>
              </a:solidFill>
            </a:endParaRPr>
          </a:p>
        </p:txBody>
      </p:sp>
      <p:sp>
        <p:nvSpPr>
          <p:cNvPr id="10" name="TextBox 9"/>
          <p:cNvSpPr txBox="1"/>
          <p:nvPr/>
        </p:nvSpPr>
        <p:spPr>
          <a:xfrm>
            <a:off x="6553200" y="3576935"/>
            <a:ext cx="1524000" cy="923330"/>
          </a:xfrm>
          <a:prstGeom prst="rect">
            <a:avLst/>
          </a:prstGeom>
          <a:noFill/>
        </p:spPr>
        <p:txBody>
          <a:bodyPr wrap="square" rtlCol="0">
            <a:spAutoFit/>
          </a:bodyPr>
          <a:lstStyle/>
          <a:p>
            <a:r>
              <a:rPr lang="en-US" b="1" dirty="0" smtClean="0"/>
              <a:t>Expands educational opportunities</a:t>
            </a:r>
            <a:endParaRPr lang="en-US" b="1" dirty="0"/>
          </a:p>
        </p:txBody>
      </p:sp>
      <p:cxnSp>
        <p:nvCxnSpPr>
          <p:cNvPr id="11" name="Straight Connector 10"/>
          <p:cNvCxnSpPr/>
          <p:nvPr/>
        </p:nvCxnSpPr>
        <p:spPr>
          <a:xfrm flipV="1">
            <a:off x="2590800" y="3830989"/>
            <a:ext cx="1069203" cy="6692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7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t>Ensures quality of life</a:t>
            </a:r>
            <a:endParaRPr lang="en-US" b="1" dirty="0"/>
          </a:p>
        </p:txBody>
      </p:sp>
      <p:sp>
        <p:nvSpPr>
          <p:cNvPr id="5" name="TextBox 4"/>
          <p:cNvSpPr txBox="1"/>
          <p:nvPr/>
        </p:nvSpPr>
        <p:spPr>
          <a:xfrm>
            <a:off x="6096000" y="4742765"/>
            <a:ext cx="2133600" cy="646331"/>
          </a:xfrm>
          <a:prstGeom prst="rect">
            <a:avLst/>
          </a:prstGeom>
          <a:noFill/>
        </p:spPr>
        <p:txBody>
          <a:bodyPr wrap="square" rtlCol="0">
            <a:spAutoFit/>
          </a:bodyPr>
          <a:lstStyle/>
          <a:p>
            <a:r>
              <a:rPr lang="en-US" b="1" dirty="0" smtClean="0"/>
              <a:t>Ensures access to citizens</a:t>
            </a:r>
            <a:endParaRPr lang="en-US" b="1" dirty="0"/>
          </a:p>
        </p:txBody>
      </p:sp>
      <p:sp>
        <p:nvSpPr>
          <p:cNvPr id="8" name="TextBox 7"/>
          <p:cNvSpPr txBox="1"/>
          <p:nvPr/>
        </p:nvSpPr>
        <p:spPr>
          <a:xfrm>
            <a:off x="685800" y="3810000"/>
            <a:ext cx="2438400" cy="646331"/>
          </a:xfrm>
          <a:prstGeom prst="rect">
            <a:avLst/>
          </a:prstGeom>
          <a:noFill/>
        </p:spPr>
        <p:txBody>
          <a:bodyPr wrap="square" rtlCol="0">
            <a:spAutoFit/>
          </a:bodyPr>
          <a:lstStyle/>
          <a:p>
            <a:r>
              <a:rPr lang="en-US" b="1" dirty="0" smtClean="0">
                <a:solidFill>
                  <a:srgbClr val="FF0000"/>
                </a:solidFill>
              </a:rPr>
              <a:t>Attracts cultural tourists</a:t>
            </a:r>
            <a:endParaRPr lang="en-US" b="1" dirty="0">
              <a:solidFill>
                <a:srgbClr val="FF0000"/>
              </a:solidFill>
            </a:endParaRPr>
          </a:p>
        </p:txBody>
      </p:sp>
      <p:sp>
        <p:nvSpPr>
          <p:cNvPr id="9" name="TextBox 8"/>
          <p:cNvSpPr txBox="1"/>
          <p:nvPr/>
        </p:nvSpPr>
        <p:spPr>
          <a:xfrm>
            <a:off x="685800" y="4419600"/>
            <a:ext cx="2209800" cy="646331"/>
          </a:xfrm>
          <a:prstGeom prst="rect">
            <a:avLst/>
          </a:prstGeom>
          <a:noFill/>
        </p:spPr>
        <p:txBody>
          <a:bodyPr wrap="square" rtlCol="0">
            <a:spAutoFit/>
          </a:bodyPr>
          <a:lstStyle/>
          <a:p>
            <a:r>
              <a:rPr lang="en-US" b="1" dirty="0" smtClean="0"/>
              <a:t>Brands the city or region as vibrant</a:t>
            </a:r>
            <a:endParaRPr lang="en-US" b="1" dirty="0"/>
          </a:p>
        </p:txBody>
      </p:sp>
      <p:sp>
        <p:nvSpPr>
          <p:cNvPr id="10" name="TextBox 9"/>
          <p:cNvSpPr txBox="1"/>
          <p:nvPr/>
        </p:nvSpPr>
        <p:spPr>
          <a:xfrm>
            <a:off x="6553200" y="3576935"/>
            <a:ext cx="1524000" cy="923330"/>
          </a:xfrm>
          <a:prstGeom prst="rect">
            <a:avLst/>
          </a:prstGeom>
          <a:noFill/>
        </p:spPr>
        <p:txBody>
          <a:bodyPr wrap="square" rtlCol="0">
            <a:spAutoFit/>
          </a:bodyPr>
          <a:lstStyle/>
          <a:p>
            <a:r>
              <a:rPr lang="en-US" b="1" dirty="0" smtClean="0"/>
              <a:t>Expands educational opportunities</a:t>
            </a:r>
            <a:endParaRPr lang="en-US" b="1" dirty="0"/>
          </a:p>
        </p:txBody>
      </p:sp>
      <p:cxnSp>
        <p:nvCxnSpPr>
          <p:cNvPr id="11" name="Straight Connector 10"/>
          <p:cNvCxnSpPr/>
          <p:nvPr/>
        </p:nvCxnSpPr>
        <p:spPr>
          <a:xfrm flipV="1">
            <a:off x="2362200" y="3694332"/>
            <a:ext cx="1143000" cy="4388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t>Ensures quality of life</a:t>
            </a:r>
            <a:endParaRPr lang="en-US" b="1" dirty="0"/>
          </a:p>
        </p:txBody>
      </p:sp>
      <p:sp>
        <p:nvSpPr>
          <p:cNvPr id="5" name="TextBox 4"/>
          <p:cNvSpPr txBox="1"/>
          <p:nvPr/>
        </p:nvSpPr>
        <p:spPr>
          <a:xfrm>
            <a:off x="6096000" y="4742765"/>
            <a:ext cx="2133600" cy="646331"/>
          </a:xfrm>
          <a:prstGeom prst="rect">
            <a:avLst/>
          </a:prstGeom>
          <a:noFill/>
        </p:spPr>
        <p:txBody>
          <a:bodyPr wrap="square" rtlCol="0">
            <a:spAutoFit/>
          </a:bodyPr>
          <a:lstStyle/>
          <a:p>
            <a:r>
              <a:rPr lang="en-US" b="1" dirty="0" smtClean="0"/>
              <a:t>Ensures access to citizens</a:t>
            </a:r>
            <a:endParaRPr lang="en-US" b="1" dirty="0"/>
          </a:p>
        </p:txBody>
      </p:sp>
      <p:sp>
        <p:nvSpPr>
          <p:cNvPr id="7" name="TextBox 6"/>
          <p:cNvSpPr txBox="1"/>
          <p:nvPr/>
        </p:nvSpPr>
        <p:spPr>
          <a:xfrm>
            <a:off x="685800" y="3011269"/>
            <a:ext cx="2057400" cy="646331"/>
          </a:xfrm>
          <a:prstGeom prst="rect">
            <a:avLst/>
          </a:prstGeom>
          <a:noFill/>
        </p:spPr>
        <p:txBody>
          <a:bodyPr wrap="square" rtlCol="0">
            <a:spAutoFit/>
          </a:bodyPr>
          <a:lstStyle/>
          <a:p>
            <a:r>
              <a:rPr lang="en-US" b="1" dirty="0" smtClean="0">
                <a:solidFill>
                  <a:srgbClr val="FF0000"/>
                </a:solidFill>
              </a:rPr>
              <a:t>Evolves a creative economy </a:t>
            </a:r>
            <a:endParaRPr lang="en-US" b="1" dirty="0">
              <a:solidFill>
                <a:srgbClr val="FF0000"/>
              </a:solidFill>
            </a:endParaRPr>
          </a:p>
        </p:txBody>
      </p:sp>
      <p:sp>
        <p:nvSpPr>
          <p:cNvPr id="8" name="TextBox 7"/>
          <p:cNvSpPr txBox="1"/>
          <p:nvPr/>
        </p:nvSpPr>
        <p:spPr>
          <a:xfrm>
            <a:off x="685800" y="3810000"/>
            <a:ext cx="2438400" cy="646331"/>
          </a:xfrm>
          <a:prstGeom prst="rect">
            <a:avLst/>
          </a:prstGeom>
          <a:noFill/>
        </p:spPr>
        <p:txBody>
          <a:bodyPr wrap="square" rtlCol="0">
            <a:spAutoFit/>
          </a:bodyPr>
          <a:lstStyle/>
          <a:p>
            <a:r>
              <a:rPr lang="en-US" b="1" dirty="0" smtClean="0"/>
              <a:t>Attracts cultural tourists</a:t>
            </a:r>
            <a:endParaRPr lang="en-US" b="1" dirty="0"/>
          </a:p>
        </p:txBody>
      </p:sp>
      <p:sp>
        <p:nvSpPr>
          <p:cNvPr id="9" name="TextBox 8"/>
          <p:cNvSpPr txBox="1"/>
          <p:nvPr/>
        </p:nvSpPr>
        <p:spPr>
          <a:xfrm>
            <a:off x="685800" y="4419600"/>
            <a:ext cx="2209800" cy="646331"/>
          </a:xfrm>
          <a:prstGeom prst="rect">
            <a:avLst/>
          </a:prstGeom>
          <a:noFill/>
        </p:spPr>
        <p:txBody>
          <a:bodyPr wrap="square" rtlCol="0">
            <a:spAutoFit/>
          </a:bodyPr>
          <a:lstStyle/>
          <a:p>
            <a:r>
              <a:rPr lang="en-US" b="1" dirty="0" smtClean="0"/>
              <a:t>Brands the city or region as vibrant</a:t>
            </a:r>
            <a:endParaRPr lang="en-US" b="1" dirty="0"/>
          </a:p>
        </p:txBody>
      </p:sp>
      <p:sp>
        <p:nvSpPr>
          <p:cNvPr id="10" name="TextBox 9"/>
          <p:cNvSpPr txBox="1"/>
          <p:nvPr/>
        </p:nvSpPr>
        <p:spPr>
          <a:xfrm>
            <a:off x="6553200" y="3576935"/>
            <a:ext cx="1524000" cy="923330"/>
          </a:xfrm>
          <a:prstGeom prst="rect">
            <a:avLst/>
          </a:prstGeom>
          <a:noFill/>
        </p:spPr>
        <p:txBody>
          <a:bodyPr wrap="square" rtlCol="0">
            <a:spAutoFit/>
          </a:bodyPr>
          <a:lstStyle/>
          <a:p>
            <a:r>
              <a:rPr lang="en-US" b="1" dirty="0" smtClean="0"/>
              <a:t>Expands educational opportunities</a:t>
            </a:r>
            <a:endParaRPr lang="en-US" b="1" dirty="0"/>
          </a:p>
        </p:txBody>
      </p:sp>
      <p:cxnSp>
        <p:nvCxnSpPr>
          <p:cNvPr id="11" name="Straight Connector 10"/>
          <p:cNvCxnSpPr/>
          <p:nvPr/>
        </p:nvCxnSpPr>
        <p:spPr>
          <a:xfrm>
            <a:off x="2514600" y="3232666"/>
            <a:ext cx="1143000" cy="1846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3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3048000"/>
            <a:ext cx="2743200" cy="369332"/>
          </a:xfrm>
          <a:prstGeom prst="rect">
            <a:avLst/>
          </a:prstGeom>
          <a:noFill/>
        </p:spPr>
        <p:txBody>
          <a:bodyPr wrap="square" rtlCol="0">
            <a:spAutoFit/>
          </a:bodyPr>
          <a:lstStyle/>
          <a:p>
            <a:r>
              <a:rPr lang="en-US" b="1" dirty="0" smtClean="0"/>
              <a:t>Ensures quality of life</a:t>
            </a:r>
            <a:endParaRPr lang="en-US" b="1" dirty="0"/>
          </a:p>
        </p:txBody>
      </p:sp>
      <p:sp>
        <p:nvSpPr>
          <p:cNvPr id="5" name="TextBox 4"/>
          <p:cNvSpPr txBox="1"/>
          <p:nvPr/>
        </p:nvSpPr>
        <p:spPr>
          <a:xfrm>
            <a:off x="6096000" y="4742765"/>
            <a:ext cx="2133600" cy="646331"/>
          </a:xfrm>
          <a:prstGeom prst="rect">
            <a:avLst/>
          </a:prstGeom>
          <a:noFill/>
        </p:spPr>
        <p:txBody>
          <a:bodyPr wrap="square" rtlCol="0">
            <a:spAutoFit/>
          </a:bodyPr>
          <a:lstStyle/>
          <a:p>
            <a:r>
              <a:rPr lang="en-US" b="1" dirty="0" smtClean="0"/>
              <a:t>Ensures access to citizens</a:t>
            </a:r>
            <a:endParaRPr lang="en-US" b="1" dirty="0"/>
          </a:p>
        </p:txBody>
      </p:sp>
      <p:sp>
        <p:nvSpPr>
          <p:cNvPr id="7" name="TextBox 6"/>
          <p:cNvSpPr txBox="1"/>
          <p:nvPr/>
        </p:nvSpPr>
        <p:spPr>
          <a:xfrm>
            <a:off x="685800" y="3011269"/>
            <a:ext cx="2057400" cy="646331"/>
          </a:xfrm>
          <a:prstGeom prst="rect">
            <a:avLst/>
          </a:prstGeom>
          <a:noFill/>
        </p:spPr>
        <p:txBody>
          <a:bodyPr wrap="square" rtlCol="0">
            <a:spAutoFit/>
          </a:bodyPr>
          <a:lstStyle/>
          <a:p>
            <a:r>
              <a:rPr lang="en-US" b="1" dirty="0" smtClean="0"/>
              <a:t>Evolves a creative economy </a:t>
            </a:r>
            <a:endParaRPr lang="en-US" b="1" dirty="0"/>
          </a:p>
        </p:txBody>
      </p:sp>
      <p:sp>
        <p:nvSpPr>
          <p:cNvPr id="8" name="TextBox 7"/>
          <p:cNvSpPr txBox="1"/>
          <p:nvPr/>
        </p:nvSpPr>
        <p:spPr>
          <a:xfrm>
            <a:off x="685800" y="3810000"/>
            <a:ext cx="2438400" cy="646331"/>
          </a:xfrm>
          <a:prstGeom prst="rect">
            <a:avLst/>
          </a:prstGeom>
          <a:noFill/>
        </p:spPr>
        <p:txBody>
          <a:bodyPr wrap="square" rtlCol="0">
            <a:spAutoFit/>
          </a:bodyPr>
          <a:lstStyle/>
          <a:p>
            <a:r>
              <a:rPr lang="en-US" b="1" dirty="0" smtClean="0"/>
              <a:t>Attracts cultural tourists</a:t>
            </a:r>
            <a:endParaRPr lang="en-US" b="1" dirty="0"/>
          </a:p>
        </p:txBody>
      </p:sp>
      <p:sp>
        <p:nvSpPr>
          <p:cNvPr id="9" name="TextBox 8"/>
          <p:cNvSpPr txBox="1"/>
          <p:nvPr/>
        </p:nvSpPr>
        <p:spPr>
          <a:xfrm>
            <a:off x="685800" y="4419600"/>
            <a:ext cx="2209800" cy="646331"/>
          </a:xfrm>
          <a:prstGeom prst="rect">
            <a:avLst/>
          </a:prstGeom>
          <a:noFill/>
        </p:spPr>
        <p:txBody>
          <a:bodyPr wrap="square" rtlCol="0">
            <a:spAutoFit/>
          </a:bodyPr>
          <a:lstStyle/>
          <a:p>
            <a:r>
              <a:rPr lang="en-US" b="1" dirty="0" smtClean="0"/>
              <a:t>Brands the city or region as vibrant</a:t>
            </a:r>
            <a:endParaRPr lang="en-US" b="1" dirty="0"/>
          </a:p>
        </p:txBody>
      </p:sp>
      <p:sp>
        <p:nvSpPr>
          <p:cNvPr id="10" name="TextBox 9"/>
          <p:cNvSpPr txBox="1"/>
          <p:nvPr/>
        </p:nvSpPr>
        <p:spPr>
          <a:xfrm>
            <a:off x="6553200" y="3576935"/>
            <a:ext cx="1524000" cy="923330"/>
          </a:xfrm>
          <a:prstGeom prst="rect">
            <a:avLst/>
          </a:prstGeom>
          <a:noFill/>
        </p:spPr>
        <p:txBody>
          <a:bodyPr wrap="square" rtlCol="0">
            <a:spAutoFit/>
          </a:bodyPr>
          <a:lstStyle/>
          <a:p>
            <a:r>
              <a:rPr lang="en-US" b="1" dirty="0" smtClean="0"/>
              <a:t>Expands educational opportunities</a:t>
            </a:r>
            <a:endParaRPr lang="en-US" b="1" dirty="0"/>
          </a:p>
        </p:txBody>
      </p:sp>
    </p:spTree>
    <p:extLst>
      <p:ext uri="{BB962C8B-B14F-4D97-AF65-F5344CB8AC3E}">
        <p14:creationId xmlns:p14="http://schemas.microsoft.com/office/powerpoint/2010/main" val="318472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274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6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solidFill>
                  <a:schemeClr val="bg1"/>
                </a:solidFill>
              </a:rPr>
              <a:t>Declares the importance of arts and culture and the public right of access,</a:t>
            </a:r>
          </a:p>
          <a:p>
            <a:r>
              <a:rPr lang="en-US" dirty="0" smtClean="0">
                <a:solidFill>
                  <a:schemeClr val="bg1"/>
                </a:solidFill>
              </a:rPr>
              <a:t>Planning process engages the public and diverse sectors of the community,</a:t>
            </a:r>
          </a:p>
          <a:p>
            <a:r>
              <a:rPr lang="en-US" dirty="0" smtClean="0">
                <a:solidFill>
                  <a:schemeClr val="bg1"/>
                </a:solidFill>
              </a:rPr>
              <a:t>Create an action plan addressing sectors that strengthen the arts and cultural sector</a:t>
            </a:r>
          </a:p>
          <a:p>
            <a:r>
              <a:rPr lang="en-US" dirty="0" smtClean="0">
                <a:solidFill>
                  <a:schemeClr val="bg1"/>
                </a:solidFill>
              </a:rPr>
              <a:t>Integrates government policies and planning</a:t>
            </a:r>
          </a:p>
          <a:p>
            <a:r>
              <a:rPr lang="en-US" dirty="0" smtClean="0">
                <a:solidFill>
                  <a:schemeClr val="bg1"/>
                </a:solidFill>
              </a:rPr>
              <a:t>Creates a mechanism that sustains action and addresses new issues as they may arise,</a:t>
            </a:r>
          </a:p>
          <a:p>
            <a:r>
              <a:rPr lang="en-US" dirty="0" smtClean="0">
                <a:solidFill>
                  <a:schemeClr val="bg1"/>
                </a:solidFill>
              </a:rPr>
              <a:t>Broadens support and creates partnerships</a:t>
            </a:r>
            <a:endParaRPr lang="en-US" dirty="0">
              <a:solidFill>
                <a:schemeClr val="bg1"/>
              </a:solidFill>
            </a:endParaRPr>
          </a:p>
        </p:txBody>
      </p:sp>
    </p:spTree>
    <p:extLst>
      <p:ext uri="{BB962C8B-B14F-4D97-AF65-F5344CB8AC3E}">
        <p14:creationId xmlns:p14="http://schemas.microsoft.com/office/powerpoint/2010/main" val="6069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274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410200" y="3810000"/>
            <a:ext cx="762000" cy="533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2200" y="4185557"/>
            <a:ext cx="2743200" cy="2585323"/>
          </a:xfrm>
          <a:prstGeom prst="rect">
            <a:avLst/>
          </a:prstGeom>
          <a:noFill/>
        </p:spPr>
        <p:txBody>
          <a:bodyPr wrap="square" rtlCol="0">
            <a:spAutoFit/>
          </a:bodyPr>
          <a:lstStyle/>
          <a:p>
            <a:r>
              <a:rPr lang="en-US" b="1" dirty="0" smtClean="0">
                <a:solidFill>
                  <a:srgbClr val="00B050"/>
                </a:solidFill>
              </a:rPr>
              <a:t>“Arts </a:t>
            </a:r>
            <a:r>
              <a:rPr lang="en-US" b="1" dirty="0">
                <a:solidFill>
                  <a:srgbClr val="00B050"/>
                </a:solidFill>
              </a:rPr>
              <a:t>and culture, in all its permutations, is the engine </a:t>
            </a:r>
            <a:r>
              <a:rPr lang="en-US" b="1" dirty="0" smtClean="0">
                <a:solidFill>
                  <a:srgbClr val="00B050"/>
                </a:solidFill>
              </a:rPr>
              <a:t>propelling our </a:t>
            </a:r>
            <a:r>
              <a:rPr lang="en-US" b="1" dirty="0">
                <a:solidFill>
                  <a:srgbClr val="00B050"/>
                </a:solidFill>
              </a:rPr>
              <a:t>city towards creative vibrancy by enhancing residents’ quality </a:t>
            </a:r>
            <a:r>
              <a:rPr lang="en-US" b="1" dirty="0" smtClean="0">
                <a:solidFill>
                  <a:srgbClr val="00B050"/>
                </a:solidFill>
              </a:rPr>
              <a:t>of life </a:t>
            </a:r>
            <a:r>
              <a:rPr lang="en-US" b="1" dirty="0">
                <a:solidFill>
                  <a:srgbClr val="00B050"/>
                </a:solidFill>
              </a:rPr>
              <a:t>and attracting tourists, businesses, and creative people to Austin</a:t>
            </a:r>
            <a:r>
              <a:rPr lang="en-US" b="1" dirty="0" smtClean="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122770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b="1" dirty="0" smtClean="0">
                <a:solidFill>
                  <a:srgbClr val="FF0000"/>
                </a:solidFill>
              </a:rPr>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274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971800" y="4571999"/>
            <a:ext cx="3265714" cy="990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133600" y="3810000"/>
            <a:ext cx="1257300" cy="914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7971" y="3592286"/>
            <a:ext cx="2971800" cy="2893100"/>
          </a:xfrm>
          <a:prstGeom prst="rect">
            <a:avLst/>
          </a:prstGeom>
          <a:noFill/>
        </p:spPr>
        <p:txBody>
          <a:bodyPr wrap="square" rtlCol="0">
            <a:spAutoFit/>
          </a:bodyPr>
          <a:lstStyle/>
          <a:p>
            <a:r>
              <a:rPr lang="en-US" b="1" dirty="0">
                <a:solidFill>
                  <a:srgbClr val="0099FF"/>
                </a:solidFill>
              </a:rPr>
              <a:t>Support artists and</a:t>
            </a:r>
          </a:p>
          <a:p>
            <a:r>
              <a:rPr lang="en-US" b="1" dirty="0">
                <a:solidFill>
                  <a:srgbClr val="0099FF"/>
                </a:solidFill>
              </a:rPr>
              <a:t>Creative industry</a:t>
            </a:r>
          </a:p>
          <a:p>
            <a:pPr marL="285750" indent="-285750">
              <a:buFont typeface="Arial" pitchFamily="34" charset="0"/>
              <a:buChar char="•"/>
            </a:pPr>
            <a:r>
              <a:rPr lang="en-US" b="1" dirty="0" smtClean="0">
                <a:solidFill>
                  <a:srgbClr val="00B050"/>
                </a:solidFill>
              </a:rPr>
              <a:t>Support for Individual Creators</a:t>
            </a:r>
          </a:p>
          <a:p>
            <a:pPr marL="285750" indent="-285750">
              <a:buFont typeface="Arial" pitchFamily="34" charset="0"/>
              <a:buChar char="•"/>
            </a:pPr>
            <a:r>
              <a:rPr lang="en-US" b="1" dirty="0" smtClean="0">
                <a:solidFill>
                  <a:srgbClr val="00B050"/>
                </a:solidFill>
              </a:rPr>
              <a:t>Built Environment</a:t>
            </a:r>
          </a:p>
          <a:p>
            <a:pPr marL="285750" indent="-285750">
              <a:buFont typeface="Arial" pitchFamily="34" charset="0"/>
              <a:buChar char="•"/>
            </a:pPr>
            <a:r>
              <a:rPr lang="en-US" b="1" dirty="0" smtClean="0">
                <a:solidFill>
                  <a:srgbClr val="00B050"/>
                </a:solidFill>
              </a:rPr>
              <a:t>Creativity and Learning</a:t>
            </a:r>
          </a:p>
          <a:p>
            <a:pPr marL="285750" indent="-285750">
              <a:buFont typeface="Arial" pitchFamily="34" charset="0"/>
              <a:buChar char="•"/>
            </a:pPr>
            <a:r>
              <a:rPr lang="en-US" b="1" dirty="0" smtClean="0">
                <a:solidFill>
                  <a:srgbClr val="00B050"/>
                </a:solidFill>
              </a:rPr>
              <a:t>Communication and Collaboration</a:t>
            </a:r>
          </a:p>
          <a:p>
            <a:pPr marL="285750" indent="-285750">
              <a:buFont typeface="Arial" pitchFamily="34" charset="0"/>
              <a:buChar char="•"/>
            </a:pPr>
            <a:r>
              <a:rPr lang="en-US" b="1" dirty="0" smtClean="0">
                <a:solidFill>
                  <a:srgbClr val="00B050"/>
                </a:solidFill>
              </a:rPr>
              <a:t>Financial Resources</a:t>
            </a:r>
          </a:p>
          <a:p>
            <a:pPr marL="285750" indent="-285750">
              <a:buFont typeface="Arial" pitchFamily="34" charset="0"/>
              <a:buChar char="•"/>
            </a:pPr>
            <a:r>
              <a:rPr lang="en-US" b="1" dirty="0" smtClean="0">
                <a:solidFill>
                  <a:srgbClr val="00B050"/>
                </a:solidFill>
              </a:rPr>
              <a:t>Cultural Infrastructure</a:t>
            </a:r>
            <a:endParaRPr lang="en-US" b="1" dirty="0">
              <a:solidFill>
                <a:srgbClr val="00B050"/>
              </a:solidFill>
            </a:endParaRPr>
          </a:p>
        </p:txBody>
      </p:sp>
    </p:spTree>
    <p:extLst>
      <p:ext uri="{BB962C8B-B14F-4D97-AF65-F5344CB8AC3E}">
        <p14:creationId xmlns:p14="http://schemas.microsoft.com/office/powerpoint/2010/main" val="240872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2"/>
          <a:srcRect l="30619" t="9727" r="32529" b="8814"/>
          <a:stretch/>
        </p:blipFill>
        <p:spPr bwMode="auto">
          <a:xfrm>
            <a:off x="233816" y="1230086"/>
            <a:ext cx="1464355" cy="2057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52400" y="583755"/>
            <a:ext cx="2209800" cy="646331"/>
          </a:xfrm>
          <a:prstGeom prst="rect">
            <a:avLst/>
          </a:prstGeom>
          <a:noFill/>
        </p:spPr>
        <p:txBody>
          <a:bodyPr wrap="square" rtlCol="0">
            <a:spAutoFit/>
          </a:bodyPr>
          <a:lstStyle/>
          <a:p>
            <a:r>
              <a:rPr lang="en-US" dirty="0" smtClean="0"/>
              <a:t>Niagara Region, Canada</a:t>
            </a:r>
            <a:endParaRPr lang="en-US" dirty="0"/>
          </a:p>
        </p:txBody>
      </p:sp>
    </p:spTree>
    <p:extLst>
      <p:ext uri="{BB962C8B-B14F-4D97-AF65-F5344CB8AC3E}">
        <p14:creationId xmlns:p14="http://schemas.microsoft.com/office/powerpoint/2010/main" val="11965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35052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3287486"/>
            <a:ext cx="3048000" cy="2862322"/>
          </a:xfrm>
          <a:prstGeom prst="rect">
            <a:avLst/>
          </a:prstGeom>
          <a:noFill/>
        </p:spPr>
        <p:txBody>
          <a:bodyPr wrap="square" rtlCol="0">
            <a:spAutoFit/>
          </a:bodyPr>
          <a:lstStyle/>
          <a:p>
            <a:r>
              <a:rPr lang="en-US" b="1" dirty="0">
                <a:solidFill>
                  <a:schemeClr val="tx2">
                    <a:lumMod val="60000"/>
                    <a:lumOff val="40000"/>
                  </a:schemeClr>
                </a:solidFill>
              </a:rPr>
              <a:t>The purpose of the Culture Plan is to create </a:t>
            </a:r>
            <a:r>
              <a:rPr lang="en-US" b="1" dirty="0" smtClean="0">
                <a:solidFill>
                  <a:schemeClr val="tx2">
                    <a:lumMod val="60000"/>
                    <a:lumOff val="40000"/>
                  </a:schemeClr>
                </a:solidFill>
              </a:rPr>
              <a:t>an overarching policy and planning </a:t>
            </a:r>
            <a:r>
              <a:rPr lang="en-US" b="1" dirty="0">
                <a:solidFill>
                  <a:schemeClr val="tx2">
                    <a:lumMod val="60000"/>
                    <a:lumOff val="40000"/>
                  </a:schemeClr>
                </a:solidFill>
              </a:rPr>
              <a:t>framework including strategic </a:t>
            </a:r>
            <a:r>
              <a:rPr lang="en-US" b="1" dirty="0" smtClean="0">
                <a:solidFill>
                  <a:schemeClr val="tx2">
                    <a:lumMod val="60000"/>
                    <a:lumOff val="40000"/>
                  </a:schemeClr>
                </a:solidFill>
              </a:rPr>
              <a:t>directions and </a:t>
            </a:r>
            <a:r>
              <a:rPr lang="en-US" b="1" dirty="0">
                <a:solidFill>
                  <a:schemeClr val="tx2">
                    <a:lumMod val="60000"/>
                    <a:lumOff val="40000"/>
                  </a:schemeClr>
                </a:solidFill>
              </a:rPr>
              <a:t>actions to guide Niagara Region’s support for </a:t>
            </a:r>
            <a:r>
              <a:rPr lang="en-US" b="1" dirty="0" smtClean="0">
                <a:solidFill>
                  <a:schemeClr val="tx2">
                    <a:lumMod val="60000"/>
                    <a:lumOff val="40000"/>
                  </a:schemeClr>
                </a:solidFill>
              </a:rPr>
              <a:t>the creative economy </a:t>
            </a:r>
            <a:r>
              <a:rPr lang="en-US" b="1" dirty="0">
                <a:solidFill>
                  <a:schemeClr val="tx2">
                    <a:lumMod val="60000"/>
                    <a:lumOff val="40000"/>
                  </a:schemeClr>
                </a:solidFill>
              </a:rPr>
              <a:t>and development of the creative cultural sector.</a:t>
            </a:r>
          </a:p>
        </p:txBody>
      </p:sp>
      <p:pic>
        <p:nvPicPr>
          <p:cNvPr id="7" name="Picture 6"/>
          <p:cNvPicPr/>
          <p:nvPr/>
        </p:nvPicPr>
        <p:blipFill rotWithShape="1">
          <a:blip r:embed="rId2"/>
          <a:srcRect l="30619" t="9727" r="32529" b="8814"/>
          <a:stretch/>
        </p:blipFill>
        <p:spPr bwMode="auto">
          <a:xfrm>
            <a:off x="233816" y="1230086"/>
            <a:ext cx="1464355" cy="2057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52400" y="583755"/>
            <a:ext cx="2209800" cy="646331"/>
          </a:xfrm>
          <a:prstGeom prst="rect">
            <a:avLst/>
          </a:prstGeom>
          <a:noFill/>
        </p:spPr>
        <p:txBody>
          <a:bodyPr wrap="square" rtlCol="0">
            <a:spAutoFit/>
          </a:bodyPr>
          <a:lstStyle/>
          <a:p>
            <a:r>
              <a:rPr lang="en-US" dirty="0" smtClean="0"/>
              <a:t>Niagara Region, Canada</a:t>
            </a:r>
            <a:endParaRPr lang="en-US" dirty="0"/>
          </a:p>
        </p:txBody>
      </p:sp>
      <p:cxnSp>
        <p:nvCxnSpPr>
          <p:cNvPr id="9" name="Straight Connector 8"/>
          <p:cNvCxnSpPr/>
          <p:nvPr/>
        </p:nvCxnSpPr>
        <p:spPr>
          <a:xfrm flipH="1" flipV="1">
            <a:off x="2895600" y="3505200"/>
            <a:ext cx="6096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3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b="1" dirty="0" smtClean="0">
                <a:solidFill>
                  <a:srgbClr val="FF0000"/>
                </a:solidFill>
              </a:rPr>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sp>
        <p:nvSpPr>
          <p:cNvPr id="6" name="Oval 5"/>
          <p:cNvSpPr/>
          <p:nvPr/>
        </p:nvSpPr>
        <p:spPr>
          <a:xfrm>
            <a:off x="2786743" y="4718647"/>
            <a:ext cx="3505200"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2"/>
          <a:srcRect l="30619" t="9727" r="32529" b="8814"/>
          <a:stretch/>
        </p:blipFill>
        <p:spPr bwMode="auto">
          <a:xfrm>
            <a:off x="233816" y="1230086"/>
            <a:ext cx="1464355" cy="2057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52400" y="583755"/>
            <a:ext cx="2209800" cy="646331"/>
          </a:xfrm>
          <a:prstGeom prst="rect">
            <a:avLst/>
          </a:prstGeom>
          <a:noFill/>
        </p:spPr>
        <p:txBody>
          <a:bodyPr wrap="square" rtlCol="0">
            <a:spAutoFit/>
          </a:bodyPr>
          <a:lstStyle/>
          <a:p>
            <a:r>
              <a:rPr lang="en-US" dirty="0" smtClean="0"/>
              <a:t>Niagara Region, Canada</a:t>
            </a:r>
            <a:endParaRPr lang="en-US" dirty="0"/>
          </a:p>
        </p:txBody>
      </p:sp>
      <p:cxnSp>
        <p:nvCxnSpPr>
          <p:cNvPr id="9" name="Straight Connector 8"/>
          <p:cNvCxnSpPr>
            <a:endCxn id="6" idx="1"/>
          </p:cNvCxnSpPr>
          <p:nvPr/>
        </p:nvCxnSpPr>
        <p:spPr>
          <a:xfrm>
            <a:off x="2514600" y="3656818"/>
            <a:ext cx="785468" cy="11734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4702" y="3425985"/>
            <a:ext cx="2438400" cy="2585323"/>
          </a:xfrm>
          <a:prstGeom prst="rect">
            <a:avLst/>
          </a:prstGeom>
          <a:noFill/>
        </p:spPr>
        <p:txBody>
          <a:bodyPr wrap="square" rtlCol="0">
            <a:spAutoFit/>
          </a:bodyPr>
          <a:lstStyle/>
          <a:p>
            <a:r>
              <a:rPr lang="en-US" b="1" dirty="0" smtClean="0">
                <a:solidFill>
                  <a:srgbClr val="0099FF"/>
                </a:solidFill>
              </a:rPr>
              <a:t>Broad view of culture include arts, environment, cuisine, recreation, etc. focusing on;</a:t>
            </a:r>
          </a:p>
          <a:p>
            <a:pPr marL="285750" indent="-285750">
              <a:buFont typeface="Arial" pitchFamily="34" charset="0"/>
              <a:buChar char="•"/>
            </a:pPr>
            <a:r>
              <a:rPr lang="en-US" b="1" dirty="0" smtClean="0">
                <a:solidFill>
                  <a:srgbClr val="0099FF"/>
                </a:solidFill>
              </a:rPr>
              <a:t>Creative economy,</a:t>
            </a:r>
          </a:p>
          <a:p>
            <a:pPr marL="285750" indent="-285750">
              <a:buFont typeface="Arial" pitchFamily="34" charset="0"/>
              <a:buChar char="•"/>
            </a:pPr>
            <a:r>
              <a:rPr lang="en-US" b="1" dirty="0" smtClean="0">
                <a:solidFill>
                  <a:srgbClr val="0099FF"/>
                </a:solidFill>
              </a:rPr>
              <a:t>Creative places,</a:t>
            </a:r>
          </a:p>
          <a:p>
            <a:pPr marL="285750" indent="-285750">
              <a:buFont typeface="Arial" pitchFamily="34" charset="0"/>
              <a:buChar char="•"/>
            </a:pPr>
            <a:r>
              <a:rPr lang="en-US" b="1" dirty="0" smtClean="0">
                <a:solidFill>
                  <a:srgbClr val="0099FF"/>
                </a:solidFill>
              </a:rPr>
              <a:t>Creative people and,</a:t>
            </a:r>
          </a:p>
          <a:p>
            <a:pPr marL="285750" indent="-285750">
              <a:buFont typeface="Arial" pitchFamily="34" charset="0"/>
              <a:buChar char="•"/>
            </a:pPr>
            <a:r>
              <a:rPr lang="en-US" b="1" dirty="0" smtClean="0">
                <a:solidFill>
                  <a:srgbClr val="0099FF"/>
                </a:solidFill>
              </a:rPr>
              <a:t>Creative identity</a:t>
            </a:r>
            <a:endParaRPr lang="en-US" b="1" dirty="0">
              <a:solidFill>
                <a:srgbClr val="0099FF"/>
              </a:solidFill>
            </a:endParaRPr>
          </a:p>
        </p:txBody>
      </p:sp>
    </p:spTree>
    <p:extLst>
      <p:ext uri="{BB962C8B-B14F-4D97-AF65-F5344CB8AC3E}">
        <p14:creationId xmlns:p14="http://schemas.microsoft.com/office/powerpoint/2010/main" val="26388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4" name="Picture 3"/>
          <p:cNvPicPr/>
          <p:nvPr/>
        </p:nvPicPr>
        <p:blipFill rotWithShape="1">
          <a:blip r:embed="rId2"/>
          <a:srcRect l="7248" t="14615" r="27172" b="3233"/>
          <a:stretch/>
        </p:blipFill>
        <p:spPr bwMode="auto">
          <a:xfrm>
            <a:off x="6203587" y="2743200"/>
            <a:ext cx="2665730" cy="2731770"/>
          </a:xfrm>
          <a:prstGeom prst="rect">
            <a:avLst/>
          </a:prstGeom>
          <a:ln>
            <a:noFill/>
          </a:ln>
          <a:extLst>
            <a:ext uri="{53640926-AAD7-44D8-BBD7-CCE9431645EC}">
              <a14:shadowObscured xmlns:a14="http://schemas.microsoft.com/office/drawing/2010/main"/>
            </a:ext>
          </a:extLst>
        </p:spPr>
      </p:pic>
      <p:sp>
        <p:nvSpPr>
          <p:cNvPr id="6" name="Oval 5"/>
          <p:cNvSpPr/>
          <p:nvPr/>
        </p:nvSpPr>
        <p:spPr>
          <a:xfrm>
            <a:off x="3429000" y="3276600"/>
            <a:ext cx="2209800" cy="76771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9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4" name="Picture 3"/>
          <p:cNvPicPr/>
          <p:nvPr/>
        </p:nvPicPr>
        <p:blipFill rotWithShape="1">
          <a:blip r:embed="rId2"/>
          <a:srcRect l="7248" t="14615" r="27172" b="3233"/>
          <a:stretch/>
        </p:blipFill>
        <p:spPr bwMode="auto">
          <a:xfrm>
            <a:off x="6203587" y="2743200"/>
            <a:ext cx="2665730" cy="2731770"/>
          </a:xfrm>
          <a:prstGeom prst="rect">
            <a:avLst/>
          </a:prstGeom>
          <a:ln>
            <a:noFill/>
          </a:ln>
          <a:extLst>
            <a:ext uri="{53640926-AAD7-44D8-BBD7-CCE9431645EC}">
              <a14:shadowObscured xmlns:a14="http://schemas.microsoft.com/office/drawing/2010/main"/>
            </a:ext>
          </a:extLst>
        </p:spPr>
      </p:pic>
      <p:sp>
        <p:nvSpPr>
          <p:cNvPr id="6" name="Oval 5"/>
          <p:cNvSpPr/>
          <p:nvPr/>
        </p:nvSpPr>
        <p:spPr>
          <a:xfrm>
            <a:off x="3429000" y="3276600"/>
            <a:ext cx="2209800" cy="76771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64965" y="3777954"/>
            <a:ext cx="762004" cy="3838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109085"/>
            <a:ext cx="2285996" cy="1754326"/>
          </a:xfrm>
          <a:prstGeom prst="rect">
            <a:avLst/>
          </a:prstGeom>
          <a:noFill/>
        </p:spPr>
        <p:txBody>
          <a:bodyPr wrap="square" rtlCol="0">
            <a:spAutoFit/>
          </a:bodyPr>
          <a:lstStyle/>
          <a:p>
            <a:r>
              <a:rPr lang="en-US" b="1" dirty="0">
                <a:solidFill>
                  <a:srgbClr val="996600"/>
                </a:solidFill>
              </a:rPr>
              <a:t>A regional plan, the</a:t>
            </a:r>
          </a:p>
          <a:p>
            <a:r>
              <a:rPr lang="en-US" b="1" dirty="0">
                <a:solidFill>
                  <a:srgbClr val="996600"/>
                </a:solidFill>
              </a:rPr>
              <a:t>Commission said, was “the most critical requirement </a:t>
            </a:r>
            <a:r>
              <a:rPr lang="en-US" b="1" dirty="0" smtClean="0">
                <a:solidFill>
                  <a:srgbClr val="996600"/>
                </a:solidFill>
              </a:rPr>
              <a:t>for sustaining </a:t>
            </a:r>
            <a:r>
              <a:rPr lang="en-US" b="1" dirty="0">
                <a:solidFill>
                  <a:srgbClr val="996600"/>
                </a:solidFill>
              </a:rPr>
              <a:t>our </a:t>
            </a:r>
            <a:r>
              <a:rPr lang="en-US" b="1" dirty="0" smtClean="0">
                <a:solidFill>
                  <a:srgbClr val="996600"/>
                </a:solidFill>
              </a:rPr>
              <a:t>cultural institutions</a:t>
            </a:r>
            <a:r>
              <a:rPr lang="en-US" b="1" dirty="0">
                <a:solidFill>
                  <a:srgbClr val="996600"/>
                </a:solidFill>
              </a:rPr>
              <a:t>.”</a:t>
            </a:r>
          </a:p>
        </p:txBody>
      </p:sp>
    </p:spTree>
    <p:extLst>
      <p:ext uri="{BB962C8B-B14F-4D97-AF65-F5344CB8AC3E}">
        <p14:creationId xmlns:p14="http://schemas.microsoft.com/office/powerpoint/2010/main" val="24743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b="1" dirty="0" smtClean="0">
                <a:solidFill>
                  <a:srgbClr val="FF0000"/>
                </a:solidFill>
              </a:rPr>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4" name="Picture 3"/>
          <p:cNvPicPr/>
          <p:nvPr/>
        </p:nvPicPr>
        <p:blipFill rotWithShape="1">
          <a:blip r:embed="rId2"/>
          <a:srcRect l="7248" t="14615" r="27172" b="3233"/>
          <a:stretch/>
        </p:blipFill>
        <p:spPr bwMode="auto">
          <a:xfrm>
            <a:off x="6203587" y="2743200"/>
            <a:ext cx="2665730" cy="273177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312660" y="5257800"/>
            <a:ext cx="1524000" cy="1200329"/>
          </a:xfrm>
          <a:prstGeom prst="rect">
            <a:avLst/>
          </a:prstGeom>
          <a:noFill/>
        </p:spPr>
        <p:txBody>
          <a:bodyPr wrap="square" rtlCol="0">
            <a:spAutoFit/>
          </a:bodyPr>
          <a:lstStyle/>
          <a:p>
            <a:r>
              <a:rPr lang="en-US" b="1" dirty="0" smtClean="0">
                <a:solidFill>
                  <a:srgbClr val="996600"/>
                </a:solidFill>
              </a:rPr>
              <a:t>Access</a:t>
            </a:r>
          </a:p>
          <a:p>
            <a:r>
              <a:rPr lang="en-US" b="1" dirty="0" smtClean="0">
                <a:solidFill>
                  <a:srgbClr val="996600"/>
                </a:solidFill>
              </a:rPr>
              <a:t>Learning</a:t>
            </a:r>
          </a:p>
          <a:p>
            <a:r>
              <a:rPr lang="en-US" b="1" dirty="0" smtClean="0">
                <a:solidFill>
                  <a:srgbClr val="996600"/>
                </a:solidFill>
              </a:rPr>
              <a:t>Partnerships</a:t>
            </a:r>
          </a:p>
          <a:p>
            <a:r>
              <a:rPr lang="en-US" b="1" dirty="0" smtClean="0">
                <a:solidFill>
                  <a:srgbClr val="996600"/>
                </a:solidFill>
              </a:rPr>
              <a:t>Resources</a:t>
            </a:r>
            <a:endParaRPr lang="en-US" b="1" dirty="0">
              <a:solidFill>
                <a:srgbClr val="996600"/>
              </a:solidFill>
            </a:endParaRPr>
          </a:p>
        </p:txBody>
      </p:sp>
      <p:sp>
        <p:nvSpPr>
          <p:cNvPr id="6" name="Oval 5"/>
          <p:cNvSpPr/>
          <p:nvPr/>
        </p:nvSpPr>
        <p:spPr>
          <a:xfrm>
            <a:off x="2895600" y="4724400"/>
            <a:ext cx="3534456" cy="838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430056" y="5236029"/>
            <a:ext cx="762004" cy="3265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34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86768"/>
            <a:ext cx="20097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396341" y="3272518"/>
            <a:ext cx="2394857" cy="838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07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86768"/>
            <a:ext cx="20097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53200" y="3124200"/>
            <a:ext cx="2286000" cy="2308324"/>
          </a:xfrm>
          <a:prstGeom prst="rect">
            <a:avLst/>
          </a:prstGeom>
          <a:noFill/>
        </p:spPr>
        <p:txBody>
          <a:bodyPr wrap="square" rtlCol="0">
            <a:spAutoFit/>
          </a:bodyPr>
          <a:lstStyle/>
          <a:p>
            <a:r>
              <a:rPr lang="en-US" b="1" dirty="0">
                <a:solidFill>
                  <a:schemeClr val="bg1">
                    <a:lumMod val="50000"/>
                  </a:schemeClr>
                </a:solidFill>
              </a:rPr>
              <a:t>Greater Toledo aspires to be a world-renowned community that supports high quality arts and</a:t>
            </a:r>
          </a:p>
          <a:p>
            <a:r>
              <a:rPr lang="en-US" b="1" dirty="0">
                <a:solidFill>
                  <a:schemeClr val="bg1">
                    <a:lumMod val="50000"/>
                  </a:schemeClr>
                </a:solidFill>
              </a:rPr>
              <a:t>cultural experiences that are affordable and accessible to all.</a:t>
            </a:r>
          </a:p>
        </p:txBody>
      </p:sp>
      <p:sp>
        <p:nvSpPr>
          <p:cNvPr id="8" name="Oval 7"/>
          <p:cNvSpPr/>
          <p:nvPr/>
        </p:nvSpPr>
        <p:spPr>
          <a:xfrm>
            <a:off x="3396341" y="3272518"/>
            <a:ext cx="2394857" cy="838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6"/>
          </p:cNvCxnSpPr>
          <p:nvPr/>
        </p:nvCxnSpPr>
        <p:spPr>
          <a:xfrm flipV="1">
            <a:off x="5791198" y="3352801"/>
            <a:ext cx="762002" cy="3388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8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solidFill>
                  <a:srgbClr val="FF0000"/>
                </a:solidFill>
              </a:rPr>
              <a:t>Declares the importance of arts and culture and the public right of access,</a:t>
            </a:r>
          </a:p>
          <a:p>
            <a:r>
              <a:rPr lang="en-US" dirty="0" smtClean="0">
                <a:solidFill>
                  <a:schemeClr val="bg1"/>
                </a:solidFill>
              </a:rPr>
              <a:t>Planning process engages the public and diverse sectors of the community,</a:t>
            </a:r>
          </a:p>
          <a:p>
            <a:r>
              <a:rPr lang="en-US" dirty="0" smtClean="0">
                <a:solidFill>
                  <a:schemeClr val="bg1"/>
                </a:solidFill>
              </a:rPr>
              <a:t>Create an action plan addressing sectors that strengthen the arts and cultural sector</a:t>
            </a:r>
          </a:p>
          <a:p>
            <a:r>
              <a:rPr lang="en-US" dirty="0" smtClean="0">
                <a:solidFill>
                  <a:schemeClr val="bg1"/>
                </a:solidFill>
              </a:rPr>
              <a:t>Integrates government policies and planning</a:t>
            </a:r>
          </a:p>
          <a:p>
            <a:r>
              <a:rPr lang="en-US" dirty="0" smtClean="0">
                <a:solidFill>
                  <a:schemeClr val="bg1"/>
                </a:solidFill>
              </a:rPr>
              <a:t>Creates a mechanism that sustains action and addresses new issues as they may arise,</a:t>
            </a:r>
          </a:p>
          <a:p>
            <a:r>
              <a:rPr lang="en-US" dirty="0" smtClean="0">
                <a:solidFill>
                  <a:schemeClr val="bg1"/>
                </a:solidFill>
              </a:rPr>
              <a:t>Broadens support and creates partnerships</a:t>
            </a:r>
            <a:endParaRPr lang="en-US" dirty="0">
              <a:solidFill>
                <a:schemeClr val="bg1"/>
              </a:solidFill>
            </a:endParaRPr>
          </a:p>
        </p:txBody>
      </p:sp>
    </p:spTree>
    <p:extLst>
      <p:ext uri="{BB962C8B-B14F-4D97-AF65-F5344CB8AC3E}">
        <p14:creationId xmlns:p14="http://schemas.microsoft.com/office/powerpoint/2010/main" val="105575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b="1" dirty="0" smtClean="0">
                <a:solidFill>
                  <a:srgbClr val="FF0000"/>
                </a:solidFill>
              </a:rPr>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86768"/>
            <a:ext cx="20097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9087" y="4121604"/>
            <a:ext cx="2438400" cy="2308324"/>
          </a:xfrm>
          <a:prstGeom prst="rect">
            <a:avLst/>
          </a:prstGeom>
        </p:spPr>
        <p:txBody>
          <a:bodyPr wrap="square">
            <a:spAutoFit/>
          </a:bodyPr>
          <a:lstStyle/>
          <a:p>
            <a:r>
              <a:rPr lang="en-US" b="1" dirty="0">
                <a:solidFill>
                  <a:schemeClr val="bg1">
                    <a:lumMod val="50000"/>
                  </a:schemeClr>
                </a:solidFill>
              </a:rPr>
              <a:t>Priorities for the Arts and Culture in Greater Toledo</a:t>
            </a:r>
          </a:p>
          <a:p>
            <a:r>
              <a:rPr lang="en-US" b="1" dirty="0">
                <a:solidFill>
                  <a:schemeClr val="bg1">
                    <a:lumMod val="50000"/>
                  </a:schemeClr>
                </a:solidFill>
              </a:rPr>
              <a:t>A. Collaboration</a:t>
            </a:r>
          </a:p>
          <a:p>
            <a:r>
              <a:rPr lang="en-US" b="1" dirty="0">
                <a:solidFill>
                  <a:schemeClr val="bg1">
                    <a:lumMod val="50000"/>
                  </a:schemeClr>
                </a:solidFill>
              </a:rPr>
              <a:t>B. Leadership</a:t>
            </a:r>
          </a:p>
          <a:p>
            <a:r>
              <a:rPr lang="en-US" b="1" dirty="0">
                <a:solidFill>
                  <a:schemeClr val="bg1">
                    <a:lumMod val="50000"/>
                  </a:schemeClr>
                </a:solidFill>
              </a:rPr>
              <a:t>C. Prosperity</a:t>
            </a:r>
          </a:p>
          <a:p>
            <a:r>
              <a:rPr lang="en-US" b="1" dirty="0">
                <a:solidFill>
                  <a:schemeClr val="bg1">
                    <a:lumMod val="50000"/>
                  </a:schemeClr>
                </a:solidFill>
              </a:rPr>
              <a:t>D. Visibility</a:t>
            </a:r>
          </a:p>
          <a:p>
            <a:r>
              <a:rPr lang="en-US" b="1" dirty="0">
                <a:solidFill>
                  <a:schemeClr val="bg1">
                    <a:lumMod val="50000"/>
                  </a:schemeClr>
                </a:solidFill>
              </a:rPr>
              <a:t>E. Spaces and Facilities</a:t>
            </a:r>
          </a:p>
        </p:txBody>
      </p:sp>
      <p:sp>
        <p:nvSpPr>
          <p:cNvPr id="6" name="Oval 5"/>
          <p:cNvSpPr/>
          <p:nvPr/>
        </p:nvSpPr>
        <p:spPr>
          <a:xfrm>
            <a:off x="2790144" y="4724400"/>
            <a:ext cx="3534456" cy="8382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543175" y="4343400"/>
            <a:ext cx="519112" cy="533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6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5" name="Picture 4" descr="City of Vancouver - 125 years"/>
          <p:cNvPicPr/>
          <p:nvPr/>
        </p:nvPicPr>
        <p:blipFill rotWithShape="1">
          <a:blip r:embed="rId2">
            <a:extLst>
              <a:ext uri="{28A0092B-C50C-407E-A947-70E740481C1C}">
                <a14:useLocalDpi xmlns:a14="http://schemas.microsoft.com/office/drawing/2010/main" val="0"/>
              </a:ext>
            </a:extLst>
          </a:blip>
          <a:srcRect r="51504"/>
          <a:stretch/>
        </p:blipFill>
        <p:spPr bwMode="auto">
          <a:xfrm>
            <a:off x="76200" y="3276600"/>
            <a:ext cx="3237865" cy="1229995"/>
          </a:xfrm>
          <a:prstGeom prst="rect">
            <a:avLst/>
          </a:prstGeom>
          <a:noFill/>
          <a:ln>
            <a:noFill/>
          </a:ln>
          <a:extLst>
            <a:ext uri="{53640926-AAD7-44D8-BBD7-CCE9431645EC}">
              <a14:shadowObscured xmlns:a14="http://schemas.microsoft.com/office/drawing/2010/main"/>
            </a:ext>
          </a:extLst>
        </p:spPr>
      </p:pic>
      <p:sp>
        <p:nvSpPr>
          <p:cNvPr id="6" name="Oval 5"/>
          <p:cNvSpPr/>
          <p:nvPr/>
        </p:nvSpPr>
        <p:spPr>
          <a:xfrm>
            <a:off x="35814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29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b="1" dirty="0" smtClean="0">
                <a:solidFill>
                  <a:srgbClr val="FF0000"/>
                </a:solidFill>
              </a:rPr>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5" name="Picture 4" descr="City of Vancouver - 125 years"/>
          <p:cNvPicPr/>
          <p:nvPr/>
        </p:nvPicPr>
        <p:blipFill rotWithShape="1">
          <a:blip r:embed="rId2">
            <a:extLst>
              <a:ext uri="{28A0092B-C50C-407E-A947-70E740481C1C}">
                <a14:useLocalDpi xmlns:a14="http://schemas.microsoft.com/office/drawing/2010/main" val="0"/>
              </a:ext>
            </a:extLst>
          </a:blip>
          <a:srcRect r="51504"/>
          <a:stretch/>
        </p:blipFill>
        <p:spPr bwMode="auto">
          <a:xfrm>
            <a:off x="76200" y="3276600"/>
            <a:ext cx="3237865" cy="122999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7849" y="4549400"/>
            <a:ext cx="3341914" cy="2308324"/>
          </a:xfrm>
          <a:prstGeom prst="rect">
            <a:avLst/>
          </a:prstGeom>
          <a:noFill/>
        </p:spPr>
        <p:txBody>
          <a:bodyPr wrap="square" rtlCol="0">
            <a:spAutoFit/>
          </a:bodyPr>
          <a:lstStyle/>
          <a:p>
            <a:r>
              <a:rPr lang="en-US" b="1" dirty="0" smtClean="0">
                <a:solidFill>
                  <a:srgbClr val="00B050"/>
                </a:solidFill>
              </a:rPr>
              <a:t>“B</a:t>
            </a:r>
            <a:r>
              <a:rPr lang="en-US" b="1" dirty="0">
                <a:solidFill>
                  <a:srgbClr val="00B050"/>
                </a:solidFill>
              </a:rPr>
              <a:t>ecause culture is the cornerstone upon which vibrant resilient, competitive and creative industries are built, the City is committed to supporting the growth and diversity of cultural activities and offerings in Vancouver.</a:t>
            </a:r>
          </a:p>
        </p:txBody>
      </p:sp>
      <p:sp>
        <p:nvSpPr>
          <p:cNvPr id="6" name="Oval 5"/>
          <p:cNvSpPr/>
          <p:nvPr/>
        </p:nvSpPr>
        <p:spPr>
          <a:xfrm>
            <a:off x="3581400" y="3276600"/>
            <a:ext cx="2019935"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200400" y="3891597"/>
            <a:ext cx="533400" cy="61499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solidFill>
                  <a:srgbClr val="FF0000"/>
                </a:solidFill>
              </a:rPr>
              <a:t>Strategic areas of focus</a:t>
            </a:r>
          </a:p>
          <a:p>
            <a:pPr marL="0" indent="0" algn="ctr">
              <a:buNone/>
            </a:pPr>
            <a:endParaRPr lang="en-US" sz="1600" dirty="0"/>
          </a:p>
          <a:p>
            <a:pPr marL="0" indent="0" algn="ctr">
              <a:buNone/>
            </a:pPr>
            <a:r>
              <a:rPr lang="en-US" sz="2400" dirty="0" smtClean="0"/>
              <a:t>A work plan</a:t>
            </a:r>
          </a:p>
          <a:p>
            <a:pPr marL="0" indent="0" algn="ctr">
              <a:buNone/>
            </a:pPr>
            <a:endParaRPr lang="en-US" sz="2000" dirty="0" smtClean="0"/>
          </a:p>
        </p:txBody>
      </p:sp>
      <p:pic>
        <p:nvPicPr>
          <p:cNvPr id="5" name="Picture 4" descr="City of Vancouver - 125 years"/>
          <p:cNvPicPr/>
          <p:nvPr/>
        </p:nvPicPr>
        <p:blipFill rotWithShape="1">
          <a:blip r:embed="rId2">
            <a:extLst>
              <a:ext uri="{28A0092B-C50C-407E-A947-70E740481C1C}">
                <a14:useLocalDpi xmlns:a14="http://schemas.microsoft.com/office/drawing/2010/main" val="0"/>
              </a:ext>
            </a:extLst>
          </a:blip>
          <a:srcRect r="51504"/>
          <a:stretch/>
        </p:blipFill>
        <p:spPr bwMode="auto">
          <a:xfrm>
            <a:off x="76200" y="3276600"/>
            <a:ext cx="3237865" cy="122999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629400" y="3418114"/>
            <a:ext cx="2514600" cy="646331"/>
          </a:xfrm>
          <a:prstGeom prst="rect">
            <a:avLst/>
          </a:prstGeom>
          <a:noFill/>
        </p:spPr>
        <p:txBody>
          <a:bodyPr wrap="square" rtlCol="0">
            <a:spAutoFit/>
          </a:bodyPr>
          <a:lstStyle/>
          <a:p>
            <a:r>
              <a:rPr lang="en-US" b="1" dirty="0" smtClean="0">
                <a:solidFill>
                  <a:srgbClr val="00B050"/>
                </a:solidFill>
              </a:rPr>
              <a:t>Artists and the</a:t>
            </a:r>
          </a:p>
          <a:p>
            <a:r>
              <a:rPr lang="en-US" b="1" dirty="0" smtClean="0">
                <a:solidFill>
                  <a:srgbClr val="00B050"/>
                </a:solidFill>
              </a:rPr>
              <a:t>Creative Economy</a:t>
            </a:r>
            <a:endParaRPr lang="en-US" b="1" dirty="0">
              <a:solidFill>
                <a:srgbClr val="00B050"/>
              </a:solidFill>
            </a:endParaRPr>
          </a:p>
        </p:txBody>
      </p:sp>
      <p:sp>
        <p:nvSpPr>
          <p:cNvPr id="6" name="TextBox 5"/>
          <p:cNvSpPr txBox="1"/>
          <p:nvPr/>
        </p:nvSpPr>
        <p:spPr>
          <a:xfrm>
            <a:off x="6553200" y="4038600"/>
            <a:ext cx="2362200" cy="2862322"/>
          </a:xfrm>
          <a:prstGeom prst="rect">
            <a:avLst/>
          </a:prstGeom>
          <a:noFill/>
        </p:spPr>
        <p:txBody>
          <a:bodyPr wrap="square" rtlCol="0">
            <a:spAutoFit/>
          </a:bodyPr>
          <a:lstStyle/>
          <a:p>
            <a:pPr marL="285750" indent="-285750">
              <a:buFont typeface="Arial" pitchFamily="34" charset="0"/>
              <a:buChar char="•"/>
            </a:pPr>
            <a:r>
              <a:rPr lang="en-US" b="1" dirty="0" smtClean="0">
                <a:solidFill>
                  <a:srgbClr val="0099FF"/>
                </a:solidFill>
              </a:rPr>
              <a:t>Innovation</a:t>
            </a:r>
          </a:p>
          <a:p>
            <a:pPr marL="285750" indent="-285750">
              <a:buFont typeface="Arial" pitchFamily="34" charset="0"/>
              <a:buChar char="•"/>
            </a:pPr>
            <a:r>
              <a:rPr lang="en-US" b="1" dirty="0" smtClean="0">
                <a:solidFill>
                  <a:srgbClr val="0099FF"/>
                </a:solidFill>
              </a:rPr>
              <a:t>Learning</a:t>
            </a:r>
          </a:p>
          <a:p>
            <a:pPr marL="285750" indent="-285750">
              <a:buFont typeface="Arial" pitchFamily="34" charset="0"/>
              <a:buChar char="•"/>
            </a:pPr>
            <a:r>
              <a:rPr lang="en-US" b="1" dirty="0" smtClean="0">
                <a:solidFill>
                  <a:srgbClr val="0099FF"/>
                </a:solidFill>
              </a:rPr>
              <a:t>Connecting People, ideas and Communities</a:t>
            </a:r>
          </a:p>
          <a:p>
            <a:pPr marL="285750" indent="-285750">
              <a:buFont typeface="Arial" pitchFamily="34" charset="0"/>
              <a:buChar char="•"/>
            </a:pPr>
            <a:r>
              <a:rPr lang="en-US" b="1" dirty="0" smtClean="0">
                <a:solidFill>
                  <a:srgbClr val="0099FF"/>
                </a:solidFill>
              </a:rPr>
              <a:t>Neighborhoods</a:t>
            </a:r>
          </a:p>
          <a:p>
            <a:pPr marL="285750" indent="-285750">
              <a:buFont typeface="Arial" pitchFamily="34" charset="0"/>
              <a:buChar char="•"/>
            </a:pPr>
            <a:r>
              <a:rPr lang="en-US" b="1" dirty="0" smtClean="0">
                <a:solidFill>
                  <a:srgbClr val="0099FF"/>
                </a:solidFill>
              </a:rPr>
              <a:t>Valued and Valuable</a:t>
            </a:r>
          </a:p>
          <a:p>
            <a:pPr marL="285750" indent="-285750">
              <a:buFont typeface="Arial" pitchFamily="34" charset="0"/>
              <a:buChar char="•"/>
            </a:pPr>
            <a:endParaRPr lang="en-US" b="1" dirty="0" smtClean="0">
              <a:solidFill>
                <a:srgbClr val="0099FF"/>
              </a:solidFill>
            </a:endParaRPr>
          </a:p>
          <a:p>
            <a:endParaRPr lang="en-US" dirty="0"/>
          </a:p>
        </p:txBody>
      </p:sp>
      <p:sp>
        <p:nvSpPr>
          <p:cNvPr id="7" name="Oval 6"/>
          <p:cNvSpPr/>
          <p:nvPr/>
        </p:nvSpPr>
        <p:spPr>
          <a:xfrm>
            <a:off x="2791337" y="4610848"/>
            <a:ext cx="3505200" cy="89157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7"/>
          </p:cNvCxnSpPr>
          <p:nvPr/>
        </p:nvCxnSpPr>
        <p:spPr>
          <a:xfrm flipV="1">
            <a:off x="5783212" y="3657600"/>
            <a:ext cx="769988" cy="10838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47414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48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b="1" dirty="0" smtClean="0">
                <a:solidFill>
                  <a:srgbClr val="FF0000"/>
                </a:solidFill>
              </a:rPr>
              <a:t>A work plan</a:t>
            </a:r>
          </a:p>
          <a:p>
            <a:pPr marL="0" indent="0" algn="ctr">
              <a:buNone/>
            </a:pPr>
            <a:endParaRPr lang="en-US" sz="2000" dirty="0" smtClean="0"/>
          </a:p>
        </p:txBody>
      </p:sp>
      <p:sp>
        <p:nvSpPr>
          <p:cNvPr id="4" name="Oval 3"/>
          <p:cNvSpPr/>
          <p:nvPr/>
        </p:nvSpPr>
        <p:spPr>
          <a:xfrm>
            <a:off x="3505200" y="5486400"/>
            <a:ext cx="2133600"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44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b="1" dirty="0" smtClean="0">
                <a:solidFill>
                  <a:srgbClr val="FF0000"/>
                </a:solidFill>
              </a:rPr>
              <a:t>A work plan</a:t>
            </a:r>
          </a:p>
          <a:p>
            <a:pPr marL="0" indent="0" algn="ctr">
              <a:buNone/>
            </a:pPr>
            <a:endParaRPr lang="en-US" sz="2000" dirty="0" smtClean="0"/>
          </a:p>
        </p:txBody>
      </p:sp>
      <p:sp>
        <p:nvSpPr>
          <p:cNvPr id="4" name="Oval 3"/>
          <p:cNvSpPr/>
          <p:nvPr/>
        </p:nvSpPr>
        <p:spPr>
          <a:xfrm>
            <a:off x="3505200" y="5486400"/>
            <a:ext cx="2133600"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615189"/>
            <a:ext cx="2438400" cy="2000548"/>
          </a:xfrm>
          <a:prstGeom prst="rect">
            <a:avLst/>
          </a:prstGeom>
          <a:noFill/>
        </p:spPr>
        <p:txBody>
          <a:bodyPr wrap="square" rtlCol="0">
            <a:spAutoFit/>
          </a:bodyPr>
          <a:lstStyle/>
          <a:p>
            <a:pPr marL="285750" indent="-285750">
              <a:buFont typeface="Arial" pitchFamily="34" charset="0"/>
              <a:buChar char="•"/>
            </a:pPr>
            <a:r>
              <a:rPr lang="en-US" b="1" dirty="0" smtClean="0">
                <a:solidFill>
                  <a:srgbClr val="FF0000"/>
                </a:solidFill>
              </a:rPr>
              <a:t>Who is responsible for what</a:t>
            </a:r>
          </a:p>
          <a:p>
            <a:pPr marL="285750" indent="-285750">
              <a:buFont typeface="Arial" pitchFamily="34" charset="0"/>
              <a:buChar char="•"/>
            </a:pPr>
            <a:endParaRPr lang="en-US" sz="800" b="1" dirty="0" smtClean="0">
              <a:solidFill>
                <a:srgbClr val="FF0000"/>
              </a:solidFill>
            </a:endParaRPr>
          </a:p>
          <a:p>
            <a:pPr marL="285750" indent="-285750">
              <a:buFont typeface="Arial" pitchFamily="34" charset="0"/>
              <a:buChar char="•"/>
            </a:pPr>
            <a:r>
              <a:rPr lang="en-US" b="1" dirty="0" smtClean="0">
                <a:solidFill>
                  <a:srgbClr val="FF0000"/>
                </a:solidFill>
              </a:rPr>
              <a:t>Resources are identified</a:t>
            </a:r>
          </a:p>
          <a:p>
            <a:pPr marL="285750" indent="-285750">
              <a:buFont typeface="Arial" pitchFamily="34" charset="0"/>
              <a:buChar char="•"/>
            </a:pPr>
            <a:endParaRPr lang="en-US" sz="800" b="1" dirty="0" smtClean="0">
              <a:solidFill>
                <a:srgbClr val="FF0000"/>
              </a:solidFill>
            </a:endParaRPr>
          </a:p>
          <a:p>
            <a:pPr marL="285750" indent="-285750">
              <a:buFont typeface="Arial" pitchFamily="34" charset="0"/>
              <a:buChar char="•"/>
            </a:pPr>
            <a:r>
              <a:rPr lang="en-US" b="1" dirty="0" smtClean="0">
                <a:solidFill>
                  <a:srgbClr val="FF0000"/>
                </a:solidFill>
              </a:rPr>
              <a:t>Timetable is established</a:t>
            </a:r>
            <a:endParaRPr lang="en-US" b="1" dirty="0">
              <a:solidFill>
                <a:srgbClr val="FF0000"/>
              </a:solidFill>
            </a:endParaRPr>
          </a:p>
        </p:txBody>
      </p:sp>
      <p:cxnSp>
        <p:nvCxnSpPr>
          <p:cNvPr id="15" name="Straight Connector 14"/>
          <p:cNvCxnSpPr>
            <a:stCxn id="4" idx="2"/>
          </p:cNvCxnSpPr>
          <p:nvPr/>
        </p:nvCxnSpPr>
        <p:spPr>
          <a:xfrm flipH="1">
            <a:off x="2830286" y="5867400"/>
            <a:ext cx="674914" cy="108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0286" y="4724400"/>
            <a:ext cx="0" cy="1752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8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b="1" dirty="0" smtClean="0">
                <a:solidFill>
                  <a:srgbClr val="FF0000"/>
                </a:solidFill>
              </a:rPr>
              <a:t>A work plan</a:t>
            </a:r>
          </a:p>
          <a:p>
            <a:pPr marL="0" indent="0" algn="ctr">
              <a:buNone/>
            </a:pPr>
            <a:endParaRPr lang="en-US" sz="2000" dirty="0" smtClean="0"/>
          </a:p>
        </p:txBody>
      </p:sp>
      <p:sp>
        <p:nvSpPr>
          <p:cNvPr id="4" name="Oval 3"/>
          <p:cNvSpPr/>
          <p:nvPr/>
        </p:nvSpPr>
        <p:spPr>
          <a:xfrm>
            <a:off x="3505200" y="5486400"/>
            <a:ext cx="2133600"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615189"/>
            <a:ext cx="2438400" cy="2000548"/>
          </a:xfrm>
          <a:prstGeom prst="rect">
            <a:avLst/>
          </a:prstGeom>
          <a:noFill/>
        </p:spPr>
        <p:txBody>
          <a:bodyPr wrap="square" rtlCol="0">
            <a:spAutoFit/>
          </a:bodyPr>
          <a:lstStyle/>
          <a:p>
            <a:pPr marL="285750" indent="-285750">
              <a:buFont typeface="Arial" pitchFamily="34" charset="0"/>
              <a:buChar char="•"/>
            </a:pPr>
            <a:r>
              <a:rPr lang="en-US" dirty="0" smtClean="0"/>
              <a:t>Who is responsible for what</a:t>
            </a:r>
          </a:p>
          <a:p>
            <a:pPr marL="285750" indent="-285750">
              <a:buFont typeface="Arial" pitchFamily="34" charset="0"/>
              <a:buChar char="•"/>
            </a:pPr>
            <a:endParaRPr lang="en-US" sz="800" dirty="0" smtClean="0"/>
          </a:p>
          <a:p>
            <a:pPr marL="285750" indent="-285750">
              <a:buFont typeface="Arial" pitchFamily="34" charset="0"/>
              <a:buChar char="•"/>
            </a:pPr>
            <a:r>
              <a:rPr lang="en-US" dirty="0" smtClean="0"/>
              <a:t>Resources are identified</a:t>
            </a:r>
          </a:p>
          <a:p>
            <a:pPr marL="285750" indent="-285750">
              <a:buFont typeface="Arial" pitchFamily="34" charset="0"/>
              <a:buChar char="•"/>
            </a:pPr>
            <a:endParaRPr lang="en-US" sz="800" dirty="0" smtClean="0"/>
          </a:p>
          <a:p>
            <a:pPr marL="285750" indent="-285750">
              <a:buFont typeface="Arial" pitchFamily="34" charset="0"/>
              <a:buChar char="•"/>
            </a:pPr>
            <a:r>
              <a:rPr lang="en-US" dirty="0" smtClean="0"/>
              <a:t>Timetable is established</a:t>
            </a:r>
            <a:endParaRPr lang="en-US" dirty="0"/>
          </a:p>
        </p:txBody>
      </p:sp>
      <p:sp>
        <p:nvSpPr>
          <p:cNvPr id="6" name="TextBox 5"/>
          <p:cNvSpPr txBox="1"/>
          <p:nvPr/>
        </p:nvSpPr>
        <p:spPr>
          <a:xfrm>
            <a:off x="6248400" y="4599801"/>
            <a:ext cx="2743200" cy="2031325"/>
          </a:xfrm>
          <a:prstGeom prst="rect">
            <a:avLst/>
          </a:prstGeom>
          <a:noFill/>
        </p:spPr>
        <p:txBody>
          <a:bodyPr wrap="square" rtlCol="0">
            <a:spAutoFit/>
          </a:bodyPr>
          <a:lstStyle/>
          <a:p>
            <a:r>
              <a:rPr lang="en-US" b="1" dirty="0" smtClean="0">
                <a:solidFill>
                  <a:srgbClr val="FF0000"/>
                </a:solidFill>
              </a:rPr>
              <a:t>Infrastructure is recommended and could be a city/regional government department, not-for-profit agency, enhanced arts council or a combination </a:t>
            </a:r>
            <a:endParaRPr lang="en-US" b="1" dirty="0">
              <a:solidFill>
                <a:srgbClr val="FF0000"/>
              </a:solidFill>
            </a:endParaRPr>
          </a:p>
        </p:txBody>
      </p:sp>
      <p:cxnSp>
        <p:nvCxnSpPr>
          <p:cNvPr id="8" name="Straight Connector 7"/>
          <p:cNvCxnSpPr/>
          <p:nvPr/>
        </p:nvCxnSpPr>
        <p:spPr>
          <a:xfrm>
            <a:off x="6172200" y="4739163"/>
            <a:ext cx="0" cy="1752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8800" y="5878286"/>
            <a:ext cx="533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p:cNvCxnSpPr>
          <p:nvPr/>
        </p:nvCxnSpPr>
        <p:spPr>
          <a:xfrm flipH="1">
            <a:off x="2830286" y="5867400"/>
            <a:ext cx="674914" cy="108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0286" y="47244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10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What’s in a Cultural Plan?</a:t>
            </a:r>
            <a:endParaRPr lang="en-US" sz="36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400" dirty="0" smtClean="0"/>
              <a:t>Declaring the importance of arts</a:t>
            </a:r>
          </a:p>
          <a:p>
            <a:pPr marL="0" indent="0" algn="ctr">
              <a:buNone/>
            </a:pPr>
            <a:r>
              <a:rPr lang="en-US" sz="2400" dirty="0" smtClean="0"/>
              <a:t>And culture</a:t>
            </a:r>
          </a:p>
          <a:p>
            <a:pPr marL="0" indent="0" algn="ctr">
              <a:buNone/>
            </a:pPr>
            <a:endParaRPr lang="en-US" sz="1600" dirty="0"/>
          </a:p>
          <a:p>
            <a:pPr marL="0" indent="0" algn="ctr">
              <a:buNone/>
            </a:pPr>
            <a:r>
              <a:rPr lang="en-US" sz="2400" dirty="0" smtClean="0"/>
              <a:t>Description of the community </a:t>
            </a:r>
          </a:p>
          <a:p>
            <a:pPr marL="0" indent="0" algn="ctr">
              <a:buNone/>
            </a:pPr>
            <a:r>
              <a:rPr lang="en-US" sz="2400" dirty="0" smtClean="0"/>
              <a:t>Consultation process</a:t>
            </a:r>
          </a:p>
          <a:p>
            <a:pPr marL="0" indent="0" algn="ctr">
              <a:buNone/>
            </a:pPr>
            <a:endParaRPr lang="en-US" sz="1600" dirty="0"/>
          </a:p>
          <a:p>
            <a:pPr marL="0" indent="0" algn="ctr">
              <a:buNone/>
            </a:pPr>
            <a:r>
              <a:rPr lang="en-US" sz="2400" dirty="0" smtClean="0"/>
              <a:t>The vision</a:t>
            </a:r>
          </a:p>
          <a:p>
            <a:pPr marL="0" indent="0" algn="ctr">
              <a:buNone/>
            </a:pPr>
            <a:endParaRPr lang="en-US" sz="1600" dirty="0"/>
          </a:p>
          <a:p>
            <a:pPr marL="0" indent="0" algn="ctr">
              <a:buNone/>
            </a:pPr>
            <a:r>
              <a:rPr lang="en-US" sz="2400" dirty="0" smtClean="0"/>
              <a:t>The principles</a:t>
            </a:r>
          </a:p>
          <a:p>
            <a:pPr marL="0" indent="0" algn="ctr">
              <a:buNone/>
            </a:pPr>
            <a:endParaRPr lang="en-US" sz="1600" dirty="0"/>
          </a:p>
          <a:p>
            <a:pPr marL="0" indent="0" algn="ctr">
              <a:buNone/>
            </a:pPr>
            <a:r>
              <a:rPr lang="en-US" sz="2400" dirty="0" smtClean="0"/>
              <a:t>Strategic areas of focus</a:t>
            </a:r>
          </a:p>
          <a:p>
            <a:pPr marL="0" indent="0" algn="ctr">
              <a:buNone/>
            </a:pPr>
            <a:endParaRPr lang="en-US" sz="1600" dirty="0"/>
          </a:p>
          <a:p>
            <a:pPr marL="0" indent="0" algn="ctr">
              <a:buNone/>
            </a:pPr>
            <a:r>
              <a:rPr lang="en-US" sz="2400" b="1" dirty="0" smtClean="0">
                <a:solidFill>
                  <a:srgbClr val="FF0000"/>
                </a:solidFill>
              </a:rPr>
              <a:t>A work plan</a:t>
            </a:r>
          </a:p>
          <a:p>
            <a:pPr marL="0" indent="0" algn="ctr">
              <a:buNone/>
            </a:pPr>
            <a:endParaRPr lang="en-US" sz="2000" dirty="0" smtClean="0"/>
          </a:p>
        </p:txBody>
      </p:sp>
      <p:sp>
        <p:nvSpPr>
          <p:cNvPr id="4" name="Oval 3"/>
          <p:cNvSpPr/>
          <p:nvPr/>
        </p:nvSpPr>
        <p:spPr>
          <a:xfrm>
            <a:off x="3505200" y="5486400"/>
            <a:ext cx="2133600" cy="762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615189"/>
            <a:ext cx="2438400" cy="2000548"/>
          </a:xfrm>
          <a:prstGeom prst="rect">
            <a:avLst/>
          </a:prstGeom>
          <a:noFill/>
        </p:spPr>
        <p:txBody>
          <a:bodyPr wrap="square" rtlCol="0">
            <a:spAutoFit/>
          </a:bodyPr>
          <a:lstStyle/>
          <a:p>
            <a:pPr marL="285750" indent="-285750">
              <a:buFont typeface="Arial" pitchFamily="34" charset="0"/>
              <a:buChar char="•"/>
            </a:pPr>
            <a:r>
              <a:rPr lang="en-US" dirty="0" smtClean="0"/>
              <a:t>Who is responsible for what</a:t>
            </a:r>
          </a:p>
          <a:p>
            <a:pPr marL="285750" indent="-285750">
              <a:buFont typeface="Arial" pitchFamily="34" charset="0"/>
              <a:buChar char="•"/>
            </a:pPr>
            <a:endParaRPr lang="en-US" sz="800" dirty="0" smtClean="0"/>
          </a:p>
          <a:p>
            <a:pPr marL="285750" indent="-285750">
              <a:buFont typeface="Arial" pitchFamily="34" charset="0"/>
              <a:buChar char="•"/>
            </a:pPr>
            <a:r>
              <a:rPr lang="en-US" dirty="0" smtClean="0"/>
              <a:t>Resources are identified</a:t>
            </a:r>
          </a:p>
          <a:p>
            <a:pPr marL="285750" indent="-285750">
              <a:buFont typeface="Arial" pitchFamily="34" charset="0"/>
              <a:buChar char="•"/>
            </a:pPr>
            <a:endParaRPr lang="en-US" sz="800" dirty="0" smtClean="0"/>
          </a:p>
          <a:p>
            <a:pPr marL="285750" indent="-285750">
              <a:buFont typeface="Arial" pitchFamily="34" charset="0"/>
              <a:buChar char="•"/>
            </a:pPr>
            <a:r>
              <a:rPr lang="en-US" dirty="0" smtClean="0"/>
              <a:t>Timetable is established</a:t>
            </a:r>
            <a:endParaRPr lang="en-US" dirty="0"/>
          </a:p>
        </p:txBody>
      </p:sp>
      <p:sp>
        <p:nvSpPr>
          <p:cNvPr id="6" name="TextBox 5"/>
          <p:cNvSpPr txBox="1"/>
          <p:nvPr/>
        </p:nvSpPr>
        <p:spPr>
          <a:xfrm>
            <a:off x="6248400" y="4599801"/>
            <a:ext cx="2743200" cy="2031325"/>
          </a:xfrm>
          <a:prstGeom prst="rect">
            <a:avLst/>
          </a:prstGeom>
          <a:noFill/>
        </p:spPr>
        <p:txBody>
          <a:bodyPr wrap="square" rtlCol="0">
            <a:spAutoFit/>
          </a:bodyPr>
          <a:lstStyle/>
          <a:p>
            <a:r>
              <a:rPr lang="en-US" dirty="0" smtClean="0"/>
              <a:t>Infrastructure is recommended and could be a city/regional government department, not-for-profit agency, enhanced arts council or a combination </a:t>
            </a:r>
            <a:endParaRPr lang="en-US" dirty="0"/>
          </a:p>
        </p:txBody>
      </p:sp>
      <p:cxnSp>
        <p:nvCxnSpPr>
          <p:cNvPr id="8" name="Straight Connector 7"/>
          <p:cNvCxnSpPr/>
          <p:nvPr/>
        </p:nvCxnSpPr>
        <p:spPr>
          <a:xfrm>
            <a:off x="6172200" y="4739163"/>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8800" y="5878286"/>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p:cNvCxnSpPr>
          <p:nvPr/>
        </p:nvCxnSpPr>
        <p:spPr>
          <a:xfrm flipH="1">
            <a:off x="2830286" y="5867400"/>
            <a:ext cx="674914" cy="108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0286" y="47244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9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GBAC in the Development of a Cultural Planning</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solidFill>
                  <a:schemeClr val="bg1"/>
                </a:solidFill>
              </a:rPr>
              <a:t>How do we define culture and what should our focus be?</a:t>
            </a:r>
          </a:p>
          <a:p>
            <a:r>
              <a:rPr lang="en-US" sz="2400" dirty="0" smtClean="0">
                <a:solidFill>
                  <a:schemeClr val="bg1"/>
                </a:solidFill>
              </a:rPr>
              <a:t>Whether a viable cultural plan can be created that meets the needs of widely diverse jurisdictions that include 2 counties, 2 larger cities, and many more smaller ones?</a:t>
            </a:r>
          </a:p>
          <a:p>
            <a:r>
              <a:rPr lang="en-US" sz="2400" dirty="0">
                <a:solidFill>
                  <a:schemeClr val="bg1"/>
                </a:solidFill>
              </a:rPr>
              <a:t>Whether funders and government leaders would agree that a</a:t>
            </a:r>
            <a:r>
              <a:rPr lang="en-US" sz="2400" dirty="0" smtClean="0">
                <a:solidFill>
                  <a:schemeClr val="bg1"/>
                </a:solidFill>
              </a:rPr>
              <a:t> </a:t>
            </a:r>
            <a:r>
              <a:rPr lang="en-US" sz="2400" dirty="0">
                <a:solidFill>
                  <a:schemeClr val="bg1"/>
                </a:solidFill>
              </a:rPr>
              <a:t>Cultural Plan builds  </a:t>
            </a:r>
            <a:r>
              <a:rPr lang="en-US" sz="2400" dirty="0" smtClean="0">
                <a:solidFill>
                  <a:schemeClr val="bg1"/>
                </a:solidFill>
              </a:rPr>
              <a:t>on past findings </a:t>
            </a:r>
            <a:r>
              <a:rPr lang="en-US" sz="2400" dirty="0">
                <a:solidFill>
                  <a:schemeClr val="bg1"/>
                </a:solidFill>
              </a:rPr>
              <a:t>yet another cultural studies?</a:t>
            </a:r>
          </a:p>
          <a:p>
            <a:r>
              <a:rPr lang="en-US" sz="2400" dirty="0" smtClean="0">
                <a:solidFill>
                  <a:schemeClr val="bg1"/>
                </a:solidFill>
              </a:rPr>
              <a:t>Whether leadership and support for the planning process could be found and sustained for several years?</a:t>
            </a:r>
          </a:p>
          <a:p>
            <a:r>
              <a:rPr lang="en-US" sz="2400" dirty="0" smtClean="0">
                <a:solidFill>
                  <a:schemeClr val="bg1"/>
                </a:solidFill>
              </a:rPr>
              <a:t>Whether funding for a major study could be obtained?</a:t>
            </a:r>
          </a:p>
          <a:p>
            <a:r>
              <a:rPr lang="en-US" sz="2400" dirty="0" smtClean="0">
                <a:solidFill>
                  <a:schemeClr val="bg1"/>
                </a:solidFill>
              </a:rPr>
              <a:t>Whether the fear of committing dedicated government support would deter elected leader from embarking on a plan?</a:t>
            </a:r>
            <a:endParaRPr lang="en-US" sz="2400" dirty="0">
              <a:solidFill>
                <a:schemeClr val="bg1"/>
              </a:solidFill>
            </a:endParaRPr>
          </a:p>
        </p:txBody>
      </p:sp>
    </p:spTree>
    <p:extLst>
      <p:ext uri="{BB962C8B-B14F-4D97-AF65-F5344CB8AC3E}">
        <p14:creationId xmlns:p14="http://schemas.microsoft.com/office/powerpoint/2010/main" val="18530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solidFill>
                  <a:srgbClr val="FF0000"/>
                </a:solidFill>
              </a:rPr>
              <a:t>How do we define culture and what should our focus be?</a:t>
            </a:r>
          </a:p>
          <a:p>
            <a:r>
              <a:rPr lang="en-US" sz="2400" dirty="0" smtClean="0">
                <a:solidFill>
                  <a:schemeClr val="bg1"/>
                </a:solidFill>
              </a:rPr>
              <a:t>Whether a viable cultural plan can be created that meets the needs of widely diverse jurisdictions that include 2 counties, 2 larger cities, and many more smaller ones?</a:t>
            </a:r>
          </a:p>
          <a:p>
            <a:r>
              <a:rPr lang="en-US" sz="2400" dirty="0">
                <a:solidFill>
                  <a:schemeClr val="bg1"/>
                </a:solidFill>
              </a:rPr>
              <a:t>Whether funders and government leaders would agree that a</a:t>
            </a:r>
            <a:r>
              <a:rPr lang="en-US" sz="2400" dirty="0" smtClean="0">
                <a:solidFill>
                  <a:schemeClr val="bg1"/>
                </a:solidFill>
              </a:rPr>
              <a:t> </a:t>
            </a:r>
            <a:r>
              <a:rPr lang="en-US" sz="2400" dirty="0">
                <a:solidFill>
                  <a:schemeClr val="bg1"/>
                </a:solidFill>
              </a:rPr>
              <a:t>Cultural Plan builds  </a:t>
            </a:r>
            <a:r>
              <a:rPr lang="en-US" sz="2400" dirty="0" smtClean="0">
                <a:solidFill>
                  <a:schemeClr val="bg1"/>
                </a:solidFill>
              </a:rPr>
              <a:t>on past findings </a:t>
            </a:r>
            <a:r>
              <a:rPr lang="en-US" sz="2400" dirty="0">
                <a:solidFill>
                  <a:schemeClr val="bg1"/>
                </a:solidFill>
              </a:rPr>
              <a:t>yet another cultural studies?</a:t>
            </a:r>
          </a:p>
          <a:p>
            <a:r>
              <a:rPr lang="en-US" sz="2400" dirty="0" smtClean="0">
                <a:solidFill>
                  <a:schemeClr val="bg1"/>
                </a:solidFill>
              </a:rPr>
              <a:t>Whether leadership and support for the planning process could be found and sustained for several years?</a:t>
            </a:r>
          </a:p>
          <a:p>
            <a:r>
              <a:rPr lang="en-US" sz="2400" dirty="0" smtClean="0">
                <a:solidFill>
                  <a:schemeClr val="bg1"/>
                </a:solidFill>
              </a:rPr>
              <a:t>Whether funding for a major study could be obtained?</a:t>
            </a:r>
          </a:p>
          <a:p>
            <a:r>
              <a:rPr lang="en-US" sz="2400" dirty="0" smtClean="0">
                <a:solidFill>
                  <a:schemeClr val="bg1"/>
                </a:solidFill>
              </a:rPr>
              <a:t>Whether the fear of committing dedicated government support would deter elected leader from embarking on a plan?</a:t>
            </a:r>
            <a:endParaRPr lang="en-US" sz="2400" dirty="0">
              <a:solidFill>
                <a:schemeClr val="bg1"/>
              </a:solidFill>
            </a:endParaRPr>
          </a:p>
        </p:txBody>
      </p:sp>
    </p:spTree>
    <p:extLst>
      <p:ext uri="{BB962C8B-B14F-4D97-AF65-F5344CB8AC3E}">
        <p14:creationId xmlns:p14="http://schemas.microsoft.com/office/powerpoint/2010/main" val="10818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Declares the importance of arts and culture and the public right of access,</a:t>
            </a:r>
          </a:p>
          <a:p>
            <a:r>
              <a:rPr lang="en-US" dirty="0" smtClean="0">
                <a:solidFill>
                  <a:srgbClr val="FF0000"/>
                </a:solidFill>
              </a:rPr>
              <a:t>Planning process engages the public and diverse sectors of the community,</a:t>
            </a:r>
          </a:p>
          <a:p>
            <a:r>
              <a:rPr lang="en-US" dirty="0" smtClean="0">
                <a:solidFill>
                  <a:schemeClr val="bg1"/>
                </a:solidFill>
              </a:rPr>
              <a:t>Create an action plan addressing sectors that strengthen the arts and cultural sector</a:t>
            </a:r>
          </a:p>
          <a:p>
            <a:r>
              <a:rPr lang="en-US" dirty="0" smtClean="0">
                <a:solidFill>
                  <a:schemeClr val="bg1"/>
                </a:solidFill>
              </a:rPr>
              <a:t>Integrates government policies and planning</a:t>
            </a:r>
          </a:p>
          <a:p>
            <a:r>
              <a:rPr lang="en-US" dirty="0" smtClean="0">
                <a:solidFill>
                  <a:schemeClr val="bg1"/>
                </a:solidFill>
              </a:rPr>
              <a:t>Creates a mechanism that sustains action and addresses new issues as they may arise,</a:t>
            </a:r>
          </a:p>
          <a:p>
            <a:r>
              <a:rPr lang="en-US" dirty="0" smtClean="0">
                <a:solidFill>
                  <a:schemeClr val="bg1"/>
                </a:solidFill>
              </a:rPr>
              <a:t>Broadens support and creates partnerships</a:t>
            </a:r>
            <a:endParaRPr lang="en-US" dirty="0">
              <a:solidFill>
                <a:schemeClr val="bg1"/>
              </a:solidFill>
            </a:endParaRPr>
          </a:p>
        </p:txBody>
      </p:sp>
    </p:spTree>
    <p:extLst>
      <p:ext uri="{BB962C8B-B14F-4D97-AF65-F5344CB8AC3E}">
        <p14:creationId xmlns:p14="http://schemas.microsoft.com/office/powerpoint/2010/main" val="34645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t>How do we define culture and what should our focus be?</a:t>
            </a:r>
          </a:p>
          <a:p>
            <a:r>
              <a:rPr lang="en-US" sz="2400" dirty="0" smtClean="0">
                <a:solidFill>
                  <a:srgbClr val="FF0000"/>
                </a:solidFill>
              </a:rPr>
              <a:t>Whether a viable cultural plan can be created that meets the needs of widely diverse jurisdictions that include 2 counties, 2 larger cities, and many more smaller ones?</a:t>
            </a:r>
          </a:p>
          <a:p>
            <a:r>
              <a:rPr lang="en-US" sz="2400" dirty="0">
                <a:solidFill>
                  <a:schemeClr val="bg1"/>
                </a:solidFill>
              </a:rPr>
              <a:t>Whether funders and government leaders would agree that a</a:t>
            </a:r>
            <a:r>
              <a:rPr lang="en-US" sz="2400" dirty="0" smtClean="0">
                <a:solidFill>
                  <a:schemeClr val="bg1"/>
                </a:solidFill>
              </a:rPr>
              <a:t> </a:t>
            </a:r>
            <a:r>
              <a:rPr lang="en-US" sz="2400" dirty="0">
                <a:solidFill>
                  <a:schemeClr val="bg1"/>
                </a:solidFill>
              </a:rPr>
              <a:t>Cultural Plan builds  </a:t>
            </a:r>
            <a:r>
              <a:rPr lang="en-US" sz="2400" dirty="0" smtClean="0">
                <a:solidFill>
                  <a:schemeClr val="bg1"/>
                </a:solidFill>
              </a:rPr>
              <a:t>on past findings </a:t>
            </a:r>
            <a:r>
              <a:rPr lang="en-US" sz="2400" dirty="0">
                <a:solidFill>
                  <a:schemeClr val="bg1"/>
                </a:solidFill>
              </a:rPr>
              <a:t>yet another cultural studies?</a:t>
            </a:r>
          </a:p>
          <a:p>
            <a:r>
              <a:rPr lang="en-US" sz="2400" dirty="0" smtClean="0">
                <a:solidFill>
                  <a:schemeClr val="bg1"/>
                </a:solidFill>
              </a:rPr>
              <a:t>Whether leadership and support for the planning process could be found and sustained for several years?</a:t>
            </a:r>
          </a:p>
          <a:p>
            <a:r>
              <a:rPr lang="en-US" sz="2400" dirty="0" smtClean="0">
                <a:solidFill>
                  <a:schemeClr val="bg1"/>
                </a:solidFill>
              </a:rPr>
              <a:t>Whether funding for a major study could be obtained?</a:t>
            </a:r>
          </a:p>
          <a:p>
            <a:r>
              <a:rPr lang="en-US" sz="2400" dirty="0" smtClean="0">
                <a:solidFill>
                  <a:schemeClr val="bg1"/>
                </a:solidFill>
              </a:rPr>
              <a:t>Whether the fear of committing dedicated government support would deter elected leader from embarking on a plan?</a:t>
            </a:r>
            <a:endParaRPr lang="en-US" sz="2400" dirty="0">
              <a:solidFill>
                <a:schemeClr val="bg1"/>
              </a:solidFill>
            </a:endParaRPr>
          </a:p>
        </p:txBody>
      </p:sp>
    </p:spTree>
    <p:extLst>
      <p:ext uri="{BB962C8B-B14F-4D97-AF65-F5344CB8AC3E}">
        <p14:creationId xmlns:p14="http://schemas.microsoft.com/office/powerpoint/2010/main" val="163979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t>How do we define culture and what should our focus be?</a:t>
            </a:r>
          </a:p>
          <a:p>
            <a:r>
              <a:rPr lang="en-US" sz="2400" dirty="0" smtClean="0"/>
              <a:t>Whether a viable cultural plan can be created that meets the needs of widely diverse jurisdictions that include 2 counties, 2 larger cities, and many more smaller ones?</a:t>
            </a:r>
          </a:p>
          <a:p>
            <a:r>
              <a:rPr lang="en-US" sz="2400" dirty="0">
                <a:solidFill>
                  <a:srgbClr val="FF0000"/>
                </a:solidFill>
              </a:rPr>
              <a:t>Whether funders and government leaders would agree that a</a:t>
            </a:r>
            <a:r>
              <a:rPr lang="en-US" sz="2400" dirty="0" smtClean="0">
                <a:solidFill>
                  <a:srgbClr val="FF0000"/>
                </a:solidFill>
              </a:rPr>
              <a:t> </a:t>
            </a:r>
            <a:r>
              <a:rPr lang="en-US" sz="2400" dirty="0">
                <a:solidFill>
                  <a:srgbClr val="FF0000"/>
                </a:solidFill>
              </a:rPr>
              <a:t>Cultural Plan builds  </a:t>
            </a:r>
            <a:r>
              <a:rPr lang="en-US" sz="2400" dirty="0" smtClean="0">
                <a:solidFill>
                  <a:srgbClr val="FF0000"/>
                </a:solidFill>
              </a:rPr>
              <a:t>on past findings </a:t>
            </a:r>
            <a:r>
              <a:rPr lang="en-US" sz="2400" dirty="0">
                <a:solidFill>
                  <a:srgbClr val="FF0000"/>
                </a:solidFill>
              </a:rPr>
              <a:t>yet </a:t>
            </a:r>
            <a:r>
              <a:rPr lang="en-US" sz="2400" dirty="0" smtClean="0">
                <a:solidFill>
                  <a:srgbClr val="FF0000"/>
                </a:solidFill>
              </a:rPr>
              <a:t>not another </a:t>
            </a:r>
            <a:r>
              <a:rPr lang="en-US" sz="2400" dirty="0">
                <a:solidFill>
                  <a:srgbClr val="FF0000"/>
                </a:solidFill>
              </a:rPr>
              <a:t>cultural studies?</a:t>
            </a:r>
          </a:p>
          <a:p>
            <a:r>
              <a:rPr lang="en-US" sz="2400" dirty="0" smtClean="0">
                <a:solidFill>
                  <a:schemeClr val="bg1"/>
                </a:solidFill>
              </a:rPr>
              <a:t>Whether leadership and support for the planning process could be found and sustained for several years?</a:t>
            </a:r>
          </a:p>
          <a:p>
            <a:r>
              <a:rPr lang="en-US" sz="2400" dirty="0" smtClean="0">
                <a:solidFill>
                  <a:schemeClr val="bg1"/>
                </a:solidFill>
              </a:rPr>
              <a:t>Whether funding for a major study could be obtained?</a:t>
            </a:r>
          </a:p>
          <a:p>
            <a:r>
              <a:rPr lang="en-US" sz="2400" dirty="0" smtClean="0">
                <a:solidFill>
                  <a:schemeClr val="bg1"/>
                </a:solidFill>
              </a:rPr>
              <a:t>Whether the fear of committing dedicated government support would deter elected leader from embarking on a plan?</a:t>
            </a:r>
            <a:endParaRPr lang="en-US" sz="2400" dirty="0">
              <a:solidFill>
                <a:schemeClr val="bg1"/>
              </a:solidFill>
            </a:endParaRPr>
          </a:p>
        </p:txBody>
      </p:sp>
    </p:spTree>
    <p:extLst>
      <p:ext uri="{BB962C8B-B14F-4D97-AF65-F5344CB8AC3E}">
        <p14:creationId xmlns:p14="http://schemas.microsoft.com/office/powerpoint/2010/main" val="148138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t>How do we define culture and what should our focus be?</a:t>
            </a:r>
          </a:p>
          <a:p>
            <a:r>
              <a:rPr lang="en-US" sz="2400" dirty="0" smtClean="0"/>
              <a:t>Whether a viable cultural plan can be created that meets the needs of widely diverse jurisdictions that include 2 counties, 2 larger cities, and many more smaller ones?</a:t>
            </a:r>
          </a:p>
          <a:p>
            <a:r>
              <a:rPr lang="en-US" sz="2400" dirty="0"/>
              <a:t>Whether funders and government leaders would agree that a</a:t>
            </a:r>
            <a:r>
              <a:rPr lang="en-US" sz="2400" dirty="0" smtClean="0"/>
              <a:t> </a:t>
            </a:r>
            <a:r>
              <a:rPr lang="en-US" sz="2400" dirty="0"/>
              <a:t>Cultural Plan builds  </a:t>
            </a:r>
            <a:r>
              <a:rPr lang="en-US" sz="2400" dirty="0" smtClean="0"/>
              <a:t>on past findings </a:t>
            </a:r>
            <a:r>
              <a:rPr lang="en-US" sz="2400" dirty="0"/>
              <a:t>yet </a:t>
            </a:r>
            <a:r>
              <a:rPr lang="en-US" sz="2400" dirty="0" smtClean="0"/>
              <a:t>not another </a:t>
            </a:r>
            <a:r>
              <a:rPr lang="en-US" sz="2400" dirty="0"/>
              <a:t>cultural studies?</a:t>
            </a:r>
          </a:p>
          <a:p>
            <a:r>
              <a:rPr lang="en-US" sz="2400" dirty="0" smtClean="0">
                <a:solidFill>
                  <a:srgbClr val="FF0000"/>
                </a:solidFill>
              </a:rPr>
              <a:t>Whether leadership and support for the planning process could be found and sustained for several years?</a:t>
            </a:r>
          </a:p>
          <a:p>
            <a:r>
              <a:rPr lang="en-US" sz="2400" dirty="0" smtClean="0">
                <a:solidFill>
                  <a:schemeClr val="bg1"/>
                </a:solidFill>
              </a:rPr>
              <a:t>Whether funding for a major study could be obtained?</a:t>
            </a:r>
          </a:p>
          <a:p>
            <a:r>
              <a:rPr lang="en-US" sz="2400" dirty="0" smtClean="0">
                <a:solidFill>
                  <a:schemeClr val="bg1"/>
                </a:solidFill>
              </a:rPr>
              <a:t>Whether the fear of committing dedicated government support would deter elected leader from embarking on a plan?</a:t>
            </a:r>
            <a:endParaRPr lang="en-US" sz="2400" dirty="0">
              <a:solidFill>
                <a:schemeClr val="bg1"/>
              </a:solidFill>
            </a:endParaRPr>
          </a:p>
        </p:txBody>
      </p:sp>
    </p:spTree>
    <p:extLst>
      <p:ext uri="{BB962C8B-B14F-4D97-AF65-F5344CB8AC3E}">
        <p14:creationId xmlns:p14="http://schemas.microsoft.com/office/powerpoint/2010/main" val="3667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t>How do we define culture and what should our focus be?</a:t>
            </a:r>
          </a:p>
          <a:p>
            <a:r>
              <a:rPr lang="en-US" sz="2400" dirty="0" smtClean="0"/>
              <a:t>Whether a viable cultural plan can be created that meets the needs of widely diverse jurisdictions that include 2 counties, 2 larger cities, and many more smaller ones?</a:t>
            </a:r>
          </a:p>
          <a:p>
            <a:r>
              <a:rPr lang="en-US" sz="2400" dirty="0"/>
              <a:t>Whether funders and government leaders would agree that a</a:t>
            </a:r>
            <a:r>
              <a:rPr lang="en-US" sz="2400" dirty="0" smtClean="0"/>
              <a:t> </a:t>
            </a:r>
            <a:r>
              <a:rPr lang="en-US" sz="2400" dirty="0"/>
              <a:t>Cultural Plan builds  </a:t>
            </a:r>
            <a:r>
              <a:rPr lang="en-US" sz="2400" dirty="0" smtClean="0"/>
              <a:t>on past findings </a:t>
            </a:r>
            <a:r>
              <a:rPr lang="en-US" sz="2400" dirty="0"/>
              <a:t>yet </a:t>
            </a:r>
            <a:r>
              <a:rPr lang="en-US" sz="2400" dirty="0" smtClean="0"/>
              <a:t>not another </a:t>
            </a:r>
            <a:r>
              <a:rPr lang="en-US" sz="2400" dirty="0"/>
              <a:t>cultural studies?</a:t>
            </a:r>
          </a:p>
          <a:p>
            <a:r>
              <a:rPr lang="en-US" sz="2400" dirty="0" smtClean="0"/>
              <a:t>Whether leadership and support for the planning process could be found and sustained for several years?</a:t>
            </a:r>
          </a:p>
          <a:p>
            <a:r>
              <a:rPr lang="en-US" sz="2400" dirty="0" smtClean="0">
                <a:solidFill>
                  <a:srgbClr val="FF0000"/>
                </a:solidFill>
              </a:rPr>
              <a:t>Whether funding for a major study could be obtained?</a:t>
            </a:r>
          </a:p>
          <a:p>
            <a:r>
              <a:rPr lang="en-US" sz="2400" dirty="0" smtClean="0">
                <a:solidFill>
                  <a:schemeClr val="bg1"/>
                </a:solidFill>
              </a:rPr>
              <a:t>Whether the fear of committing dedicated government support would deter elected leader from embarking on a plan?</a:t>
            </a:r>
            <a:endParaRPr lang="en-US" sz="2400" dirty="0">
              <a:solidFill>
                <a:schemeClr val="bg1"/>
              </a:solidFill>
            </a:endParaRPr>
          </a:p>
        </p:txBody>
      </p:sp>
    </p:spTree>
    <p:extLst>
      <p:ext uri="{BB962C8B-B14F-4D97-AF65-F5344CB8AC3E}">
        <p14:creationId xmlns:p14="http://schemas.microsoft.com/office/powerpoint/2010/main" val="23465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t>How do we define culture and what should our focus be?</a:t>
            </a:r>
          </a:p>
          <a:p>
            <a:r>
              <a:rPr lang="en-US" sz="2400" dirty="0" smtClean="0"/>
              <a:t>Whether a viable cultural plan can be created that meets the needs of widely diverse jurisdictions that include 2 counties, 2 larger cities, and many more smaller ones?</a:t>
            </a:r>
          </a:p>
          <a:p>
            <a:r>
              <a:rPr lang="en-US" sz="2400" dirty="0"/>
              <a:t>Whether funders and government leaders would agree that a</a:t>
            </a:r>
            <a:r>
              <a:rPr lang="en-US" sz="2400" dirty="0" smtClean="0"/>
              <a:t> </a:t>
            </a:r>
            <a:r>
              <a:rPr lang="en-US" sz="2400" dirty="0"/>
              <a:t>Cultural Plan builds  </a:t>
            </a:r>
            <a:r>
              <a:rPr lang="en-US" sz="2400" dirty="0" smtClean="0"/>
              <a:t>on past findings </a:t>
            </a:r>
            <a:r>
              <a:rPr lang="en-US" sz="2400" dirty="0"/>
              <a:t>yet </a:t>
            </a:r>
            <a:r>
              <a:rPr lang="en-US" sz="2400" dirty="0" smtClean="0"/>
              <a:t>not another </a:t>
            </a:r>
            <a:r>
              <a:rPr lang="en-US" sz="2400" dirty="0"/>
              <a:t>cultural studies?</a:t>
            </a:r>
          </a:p>
          <a:p>
            <a:r>
              <a:rPr lang="en-US" sz="2400" dirty="0" smtClean="0"/>
              <a:t>Whether leadership and support for the planning process could be found and sustained for several years?</a:t>
            </a:r>
          </a:p>
          <a:p>
            <a:r>
              <a:rPr lang="en-US" sz="2400" dirty="0" smtClean="0"/>
              <a:t>Whether funding for a major study could be obtained?</a:t>
            </a:r>
          </a:p>
          <a:p>
            <a:r>
              <a:rPr lang="en-US" sz="2400" dirty="0" smtClean="0">
                <a:solidFill>
                  <a:srgbClr val="FF0000"/>
                </a:solidFill>
              </a:rPr>
              <a:t>Whether the fear of committing dedicated government support would deter elected leader from embarking on a plan?</a:t>
            </a:r>
            <a:endParaRPr lang="en-US" sz="2400" dirty="0">
              <a:solidFill>
                <a:srgbClr val="FF0000"/>
              </a:solidFill>
            </a:endParaRPr>
          </a:p>
        </p:txBody>
      </p:sp>
    </p:spTree>
    <p:extLst>
      <p:ext uri="{BB962C8B-B14F-4D97-AF65-F5344CB8AC3E}">
        <p14:creationId xmlns:p14="http://schemas.microsoft.com/office/powerpoint/2010/main" val="204535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Challenges Facing GBCA in the Development of a Cultural Plan</a:t>
            </a:r>
            <a:endParaRPr lang="en-US" sz="3600" b="1" dirty="0"/>
          </a:p>
        </p:txBody>
      </p:sp>
      <p:sp>
        <p:nvSpPr>
          <p:cNvPr id="3" name="Content Placeholder 2"/>
          <p:cNvSpPr>
            <a:spLocks noGrp="1"/>
          </p:cNvSpPr>
          <p:nvPr>
            <p:ph idx="1"/>
          </p:nvPr>
        </p:nvSpPr>
        <p:spPr>
          <a:xfrm>
            <a:off x="228600" y="1447800"/>
            <a:ext cx="8686800" cy="4525963"/>
          </a:xfrm>
        </p:spPr>
        <p:txBody>
          <a:bodyPr>
            <a:noAutofit/>
          </a:bodyPr>
          <a:lstStyle/>
          <a:p>
            <a:r>
              <a:rPr lang="en-US" sz="2400" dirty="0" smtClean="0"/>
              <a:t>How do we define culture and what should our focus be?</a:t>
            </a:r>
          </a:p>
          <a:p>
            <a:r>
              <a:rPr lang="en-US" sz="2400" dirty="0" smtClean="0"/>
              <a:t>Whether a viable cultural plan can be created that meets the needs of widely diverse jurisdictions that include 2 counties, 2 larger cities, and many more smaller ones?</a:t>
            </a:r>
          </a:p>
          <a:p>
            <a:r>
              <a:rPr lang="en-US" sz="2400" dirty="0"/>
              <a:t>Whether funders and government leaders would agree that a</a:t>
            </a:r>
            <a:r>
              <a:rPr lang="en-US" sz="2400" dirty="0" smtClean="0"/>
              <a:t> </a:t>
            </a:r>
            <a:r>
              <a:rPr lang="en-US" sz="2400" dirty="0"/>
              <a:t>Cultural Plan builds  </a:t>
            </a:r>
            <a:r>
              <a:rPr lang="en-US" sz="2400" dirty="0" smtClean="0"/>
              <a:t>on past findings </a:t>
            </a:r>
            <a:r>
              <a:rPr lang="en-US" sz="2400" dirty="0"/>
              <a:t>yet </a:t>
            </a:r>
            <a:r>
              <a:rPr lang="en-US" sz="2400" dirty="0" smtClean="0"/>
              <a:t>not another </a:t>
            </a:r>
            <a:r>
              <a:rPr lang="en-US" sz="2400" dirty="0"/>
              <a:t>cultural studies?</a:t>
            </a:r>
          </a:p>
          <a:p>
            <a:r>
              <a:rPr lang="en-US" sz="2400" dirty="0" smtClean="0"/>
              <a:t>Whether leadership and support for the planning process could be found and sustained for several years?</a:t>
            </a:r>
          </a:p>
          <a:p>
            <a:r>
              <a:rPr lang="en-US" sz="2400" dirty="0" smtClean="0"/>
              <a:t>Whether funding for a major study could be obtained?</a:t>
            </a:r>
          </a:p>
          <a:p>
            <a:r>
              <a:rPr lang="en-US" sz="2400" dirty="0" smtClean="0"/>
              <a:t>Whether the fear of committing dedicated government support would deter elected leader from embarking on a plan?</a:t>
            </a:r>
            <a:endParaRPr lang="en-US" sz="2400" dirty="0"/>
          </a:p>
        </p:txBody>
      </p:sp>
    </p:spTree>
    <p:extLst>
      <p:ext uri="{BB962C8B-B14F-4D97-AF65-F5344CB8AC3E}">
        <p14:creationId xmlns:p14="http://schemas.microsoft.com/office/powerpoint/2010/main" val="12247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solidFill>
                  <a:schemeClr val="bg1"/>
                </a:solidFill>
              </a:rPr>
              <a:t>A number of existing studies and plans set the stage for a comprehensive plan,</a:t>
            </a:r>
          </a:p>
          <a:p>
            <a:r>
              <a:rPr lang="en-US" sz="2600" dirty="0" smtClean="0">
                <a:solidFill>
                  <a:schemeClr val="bg1"/>
                </a:solidFill>
              </a:rPr>
              <a:t>An improving economy,</a:t>
            </a:r>
          </a:p>
          <a:p>
            <a:r>
              <a:rPr lang="en-US" sz="2600" dirty="0" smtClean="0">
                <a:solidFill>
                  <a:schemeClr val="bg1"/>
                </a:solidFill>
              </a:rPr>
              <a:t>A more widely held belief that cultural is part solution for economic renewal of the greater region,</a:t>
            </a:r>
            <a:r>
              <a:rPr lang="en-US" sz="2600" dirty="0">
                <a:solidFill>
                  <a:schemeClr val="bg1"/>
                </a:solidFill>
              </a:rPr>
              <a:t> </a:t>
            </a:r>
            <a:endParaRPr lang="en-US" sz="2600" dirty="0" smtClean="0">
              <a:solidFill>
                <a:schemeClr val="bg1"/>
              </a:solidFill>
            </a:endParaRPr>
          </a:p>
          <a:p>
            <a:r>
              <a:rPr lang="en-US" sz="2600" dirty="0" smtClean="0">
                <a:solidFill>
                  <a:schemeClr val="bg1"/>
                </a:solidFill>
              </a:rPr>
              <a:t>GBCA is respected and could be recognized as </a:t>
            </a:r>
            <a:r>
              <a:rPr lang="en-US" sz="2600" dirty="0">
                <a:solidFill>
                  <a:schemeClr val="bg1"/>
                </a:solidFill>
              </a:rPr>
              <a:t>the driver</a:t>
            </a:r>
            <a:r>
              <a:rPr lang="en-US" sz="2600" dirty="0" smtClean="0">
                <a:solidFill>
                  <a:schemeClr val="bg1"/>
                </a:solidFill>
              </a:rPr>
              <a:t>,</a:t>
            </a:r>
          </a:p>
          <a:p>
            <a:r>
              <a:rPr lang="en-US" sz="2600" dirty="0">
                <a:solidFill>
                  <a:schemeClr val="bg1"/>
                </a:solidFill>
              </a:rPr>
              <a:t>An Erie County Executive and Mayor of Niagara Falls that understand the importance of cultural institutions and </a:t>
            </a:r>
            <a:r>
              <a:rPr lang="en-US" sz="2600" dirty="0" smtClean="0">
                <a:solidFill>
                  <a:schemeClr val="bg1"/>
                </a:solidFill>
              </a:rPr>
              <a:t>attractions and,</a:t>
            </a:r>
          </a:p>
          <a:p>
            <a:r>
              <a:rPr lang="en-US" sz="2600" dirty="0" smtClean="0">
                <a:solidFill>
                  <a:schemeClr val="bg1"/>
                </a:solidFill>
              </a:rPr>
              <a:t>Possible funding opportunities  through NSYCA</a:t>
            </a:r>
            <a:endParaRPr lang="en-US" sz="2600" dirty="0">
              <a:solidFill>
                <a:schemeClr val="bg1"/>
              </a:solidFill>
            </a:endParaRPr>
          </a:p>
        </p:txBody>
      </p:sp>
    </p:spTree>
    <p:extLst>
      <p:ext uri="{BB962C8B-B14F-4D97-AF65-F5344CB8AC3E}">
        <p14:creationId xmlns:p14="http://schemas.microsoft.com/office/powerpoint/2010/main" val="27920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solidFill>
                  <a:srgbClr val="FF0000"/>
                </a:solidFill>
              </a:rPr>
              <a:t>A number of existing studies and plans set the stage for a comprehensive plan,</a:t>
            </a:r>
          </a:p>
          <a:p>
            <a:r>
              <a:rPr lang="en-US" sz="2600" dirty="0" smtClean="0">
                <a:solidFill>
                  <a:schemeClr val="bg1"/>
                </a:solidFill>
              </a:rPr>
              <a:t>An improving economy,</a:t>
            </a:r>
          </a:p>
          <a:p>
            <a:r>
              <a:rPr lang="en-US" sz="2600" dirty="0" smtClean="0">
                <a:solidFill>
                  <a:schemeClr val="bg1"/>
                </a:solidFill>
              </a:rPr>
              <a:t>A more widely held belief that cultural is part solution for economic renewal of the greater region,</a:t>
            </a:r>
            <a:r>
              <a:rPr lang="en-US" sz="2600" dirty="0">
                <a:solidFill>
                  <a:schemeClr val="bg1"/>
                </a:solidFill>
              </a:rPr>
              <a:t> </a:t>
            </a:r>
            <a:endParaRPr lang="en-US" sz="2600" dirty="0" smtClean="0">
              <a:solidFill>
                <a:schemeClr val="bg1"/>
              </a:solidFill>
            </a:endParaRPr>
          </a:p>
          <a:p>
            <a:r>
              <a:rPr lang="en-US" sz="2600" dirty="0" smtClean="0">
                <a:solidFill>
                  <a:schemeClr val="bg1"/>
                </a:solidFill>
              </a:rPr>
              <a:t>GBCA is respected and could be recognized as </a:t>
            </a:r>
            <a:r>
              <a:rPr lang="en-US" sz="2600" dirty="0">
                <a:solidFill>
                  <a:schemeClr val="bg1"/>
                </a:solidFill>
              </a:rPr>
              <a:t>the driver</a:t>
            </a:r>
            <a:r>
              <a:rPr lang="en-US" sz="2600" dirty="0" smtClean="0">
                <a:solidFill>
                  <a:schemeClr val="bg1"/>
                </a:solidFill>
              </a:rPr>
              <a:t>,</a:t>
            </a:r>
          </a:p>
          <a:p>
            <a:r>
              <a:rPr lang="en-US" sz="2600" dirty="0">
                <a:solidFill>
                  <a:schemeClr val="bg1"/>
                </a:solidFill>
              </a:rPr>
              <a:t>An Erie County Executive and Mayor of Niagara Falls that understand the importance of cultural institutions and </a:t>
            </a:r>
            <a:r>
              <a:rPr lang="en-US" sz="2600" dirty="0" smtClean="0">
                <a:solidFill>
                  <a:schemeClr val="bg1"/>
                </a:solidFill>
              </a:rPr>
              <a:t>attractions and,</a:t>
            </a:r>
          </a:p>
          <a:p>
            <a:r>
              <a:rPr lang="en-US" sz="2600" dirty="0" smtClean="0">
                <a:solidFill>
                  <a:schemeClr val="bg1"/>
                </a:solidFill>
              </a:rPr>
              <a:t>Possible funding opportunities  through NSYCA</a:t>
            </a:r>
            <a:endParaRPr lang="en-US" sz="2600" dirty="0">
              <a:solidFill>
                <a:schemeClr val="bg1"/>
              </a:solidFill>
            </a:endParaRPr>
          </a:p>
        </p:txBody>
      </p:sp>
    </p:spTree>
    <p:extLst>
      <p:ext uri="{BB962C8B-B14F-4D97-AF65-F5344CB8AC3E}">
        <p14:creationId xmlns:p14="http://schemas.microsoft.com/office/powerpoint/2010/main" val="2339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t>A number of existing studies and plans set the stage for a comprehensive plan,</a:t>
            </a:r>
          </a:p>
          <a:p>
            <a:r>
              <a:rPr lang="en-US" sz="2600" dirty="0" smtClean="0">
                <a:solidFill>
                  <a:srgbClr val="FF0000"/>
                </a:solidFill>
              </a:rPr>
              <a:t>An improving economy,</a:t>
            </a:r>
          </a:p>
          <a:p>
            <a:r>
              <a:rPr lang="en-US" sz="2600" dirty="0" smtClean="0">
                <a:solidFill>
                  <a:schemeClr val="bg1"/>
                </a:solidFill>
              </a:rPr>
              <a:t>A more widely held belief that cultural is part solution for economic renewal of the greater region,</a:t>
            </a:r>
            <a:r>
              <a:rPr lang="en-US" sz="2600" dirty="0">
                <a:solidFill>
                  <a:schemeClr val="bg1"/>
                </a:solidFill>
              </a:rPr>
              <a:t> </a:t>
            </a:r>
            <a:endParaRPr lang="en-US" sz="2600" dirty="0" smtClean="0">
              <a:solidFill>
                <a:schemeClr val="bg1"/>
              </a:solidFill>
            </a:endParaRPr>
          </a:p>
          <a:p>
            <a:r>
              <a:rPr lang="en-US" sz="2600" dirty="0" smtClean="0">
                <a:solidFill>
                  <a:schemeClr val="bg1"/>
                </a:solidFill>
              </a:rPr>
              <a:t>GBCA is respected and could be recognized as </a:t>
            </a:r>
            <a:r>
              <a:rPr lang="en-US" sz="2600" dirty="0">
                <a:solidFill>
                  <a:schemeClr val="bg1"/>
                </a:solidFill>
              </a:rPr>
              <a:t>the driver</a:t>
            </a:r>
            <a:r>
              <a:rPr lang="en-US" sz="2600" dirty="0" smtClean="0">
                <a:solidFill>
                  <a:schemeClr val="bg1"/>
                </a:solidFill>
              </a:rPr>
              <a:t>,</a:t>
            </a:r>
          </a:p>
          <a:p>
            <a:r>
              <a:rPr lang="en-US" sz="2600" dirty="0">
                <a:solidFill>
                  <a:schemeClr val="bg1"/>
                </a:solidFill>
              </a:rPr>
              <a:t>An Erie County Executive and Mayor of Niagara Falls that understand the importance of cultural institutions and </a:t>
            </a:r>
            <a:r>
              <a:rPr lang="en-US" sz="2600" dirty="0" smtClean="0">
                <a:solidFill>
                  <a:schemeClr val="bg1"/>
                </a:solidFill>
              </a:rPr>
              <a:t>attractions and,</a:t>
            </a:r>
          </a:p>
          <a:p>
            <a:r>
              <a:rPr lang="en-US" sz="2600" dirty="0" smtClean="0">
                <a:solidFill>
                  <a:schemeClr val="bg1"/>
                </a:solidFill>
              </a:rPr>
              <a:t>Possible funding opportunities  through NSYCA</a:t>
            </a:r>
            <a:endParaRPr lang="en-US" sz="2600" dirty="0">
              <a:solidFill>
                <a:schemeClr val="bg1"/>
              </a:solidFill>
            </a:endParaRPr>
          </a:p>
        </p:txBody>
      </p:sp>
    </p:spTree>
    <p:extLst>
      <p:ext uri="{BB962C8B-B14F-4D97-AF65-F5344CB8AC3E}">
        <p14:creationId xmlns:p14="http://schemas.microsoft.com/office/powerpoint/2010/main" val="153006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t>A number of existing studies and plans set the stage for a comprehensive plan,</a:t>
            </a:r>
          </a:p>
          <a:p>
            <a:r>
              <a:rPr lang="en-US" sz="2600" dirty="0" smtClean="0"/>
              <a:t>An improving economy,</a:t>
            </a:r>
          </a:p>
          <a:p>
            <a:r>
              <a:rPr lang="en-US" sz="2600" dirty="0" smtClean="0">
                <a:solidFill>
                  <a:srgbClr val="FF0000"/>
                </a:solidFill>
              </a:rPr>
              <a:t>A more widely held belief that culture is part of the solution for the economic renewal of the greater region,</a:t>
            </a:r>
            <a:r>
              <a:rPr lang="en-US" sz="2600" dirty="0">
                <a:solidFill>
                  <a:srgbClr val="FF0000"/>
                </a:solidFill>
              </a:rPr>
              <a:t> </a:t>
            </a:r>
            <a:endParaRPr lang="en-US" sz="2600" dirty="0" smtClean="0">
              <a:solidFill>
                <a:srgbClr val="FF0000"/>
              </a:solidFill>
            </a:endParaRPr>
          </a:p>
          <a:p>
            <a:r>
              <a:rPr lang="en-US" sz="2600" dirty="0" smtClean="0">
                <a:solidFill>
                  <a:schemeClr val="bg1"/>
                </a:solidFill>
              </a:rPr>
              <a:t>GBCA is respected and could be recognized as </a:t>
            </a:r>
            <a:r>
              <a:rPr lang="en-US" sz="2600" dirty="0">
                <a:solidFill>
                  <a:schemeClr val="bg1"/>
                </a:solidFill>
              </a:rPr>
              <a:t>the driver</a:t>
            </a:r>
            <a:r>
              <a:rPr lang="en-US" sz="2600" dirty="0" smtClean="0">
                <a:solidFill>
                  <a:schemeClr val="bg1"/>
                </a:solidFill>
              </a:rPr>
              <a:t>,</a:t>
            </a:r>
          </a:p>
          <a:p>
            <a:r>
              <a:rPr lang="en-US" sz="2600" dirty="0">
                <a:solidFill>
                  <a:schemeClr val="bg1"/>
                </a:solidFill>
              </a:rPr>
              <a:t>An Erie County Executive and Mayor of Niagara Falls that understand the importance of cultural institutions and </a:t>
            </a:r>
            <a:r>
              <a:rPr lang="en-US" sz="2600" dirty="0" smtClean="0">
                <a:solidFill>
                  <a:schemeClr val="bg1"/>
                </a:solidFill>
              </a:rPr>
              <a:t>attractions and,</a:t>
            </a:r>
          </a:p>
          <a:p>
            <a:r>
              <a:rPr lang="en-US" sz="2600" dirty="0" smtClean="0">
                <a:solidFill>
                  <a:schemeClr val="bg1"/>
                </a:solidFill>
              </a:rPr>
              <a:t>Possible funding opportunities  through NSYCA</a:t>
            </a:r>
            <a:endParaRPr lang="en-US" sz="2600" dirty="0">
              <a:solidFill>
                <a:schemeClr val="bg1"/>
              </a:solidFill>
            </a:endParaRPr>
          </a:p>
        </p:txBody>
      </p:sp>
    </p:spTree>
    <p:extLst>
      <p:ext uri="{BB962C8B-B14F-4D97-AF65-F5344CB8AC3E}">
        <p14:creationId xmlns:p14="http://schemas.microsoft.com/office/powerpoint/2010/main" val="213216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Declares the importance of arts and culture and the public right of access,</a:t>
            </a:r>
          </a:p>
          <a:p>
            <a:r>
              <a:rPr lang="en-US" dirty="0" smtClean="0"/>
              <a:t>Planning process engages the public and diverse sectors of the community,</a:t>
            </a:r>
          </a:p>
          <a:p>
            <a:r>
              <a:rPr lang="en-US" dirty="0" smtClean="0">
                <a:solidFill>
                  <a:srgbClr val="FF0000"/>
                </a:solidFill>
              </a:rPr>
              <a:t>Creates an action plan addressing various sectors that strengthen arts and culture,</a:t>
            </a:r>
          </a:p>
          <a:p>
            <a:r>
              <a:rPr lang="en-US" dirty="0" smtClean="0">
                <a:solidFill>
                  <a:schemeClr val="bg1"/>
                </a:solidFill>
              </a:rPr>
              <a:t>Integrates government policies and planning</a:t>
            </a:r>
          </a:p>
          <a:p>
            <a:r>
              <a:rPr lang="en-US" dirty="0" smtClean="0">
                <a:solidFill>
                  <a:schemeClr val="bg1"/>
                </a:solidFill>
              </a:rPr>
              <a:t>Creates a mechanism that sustains action and addresses new issues as they may arise,</a:t>
            </a:r>
          </a:p>
          <a:p>
            <a:r>
              <a:rPr lang="en-US" dirty="0" smtClean="0">
                <a:solidFill>
                  <a:schemeClr val="bg1"/>
                </a:solidFill>
              </a:rPr>
              <a:t>Broadens support and creates partnerships</a:t>
            </a:r>
            <a:endParaRPr lang="en-US" dirty="0">
              <a:solidFill>
                <a:schemeClr val="bg1"/>
              </a:solidFill>
            </a:endParaRPr>
          </a:p>
        </p:txBody>
      </p:sp>
    </p:spTree>
    <p:extLst>
      <p:ext uri="{BB962C8B-B14F-4D97-AF65-F5344CB8AC3E}">
        <p14:creationId xmlns:p14="http://schemas.microsoft.com/office/powerpoint/2010/main" val="14873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t>A number of existing studies and plans set the stage for a comprehensive plan,</a:t>
            </a:r>
          </a:p>
          <a:p>
            <a:r>
              <a:rPr lang="en-US" sz="2600" dirty="0" smtClean="0"/>
              <a:t>An improving economy,</a:t>
            </a:r>
          </a:p>
          <a:p>
            <a:r>
              <a:rPr lang="en-US" sz="2600" dirty="0" smtClean="0"/>
              <a:t>A more widely held belief that culture is part of the solution for the economic renewal of the greater region,</a:t>
            </a:r>
            <a:r>
              <a:rPr lang="en-US" sz="2600" dirty="0"/>
              <a:t> </a:t>
            </a:r>
            <a:endParaRPr lang="en-US" sz="2600" dirty="0" smtClean="0"/>
          </a:p>
          <a:p>
            <a:r>
              <a:rPr lang="en-US" sz="2600" dirty="0" smtClean="0">
                <a:solidFill>
                  <a:srgbClr val="FF0000"/>
                </a:solidFill>
              </a:rPr>
              <a:t>GBCA is respected and could be recognized as </a:t>
            </a:r>
            <a:r>
              <a:rPr lang="en-US" sz="2600" dirty="0">
                <a:solidFill>
                  <a:srgbClr val="FF0000"/>
                </a:solidFill>
              </a:rPr>
              <a:t>the driver</a:t>
            </a:r>
            <a:r>
              <a:rPr lang="en-US" sz="2600" dirty="0" smtClean="0">
                <a:solidFill>
                  <a:srgbClr val="FF0000"/>
                </a:solidFill>
              </a:rPr>
              <a:t>,</a:t>
            </a:r>
          </a:p>
          <a:p>
            <a:r>
              <a:rPr lang="en-US" sz="2600" dirty="0">
                <a:solidFill>
                  <a:schemeClr val="bg1"/>
                </a:solidFill>
              </a:rPr>
              <a:t>An Erie County Executive and Mayor of Niagara Falls that understand the importance of cultural institutions and </a:t>
            </a:r>
            <a:r>
              <a:rPr lang="en-US" sz="2600" dirty="0" smtClean="0">
                <a:solidFill>
                  <a:schemeClr val="bg1"/>
                </a:solidFill>
              </a:rPr>
              <a:t>attractions and,</a:t>
            </a:r>
          </a:p>
          <a:p>
            <a:r>
              <a:rPr lang="en-US" sz="2600" dirty="0" smtClean="0">
                <a:solidFill>
                  <a:schemeClr val="bg1"/>
                </a:solidFill>
              </a:rPr>
              <a:t>Possible funding opportunities  through NSYCA</a:t>
            </a:r>
            <a:endParaRPr lang="en-US" sz="2600" dirty="0">
              <a:solidFill>
                <a:schemeClr val="bg1"/>
              </a:solidFill>
            </a:endParaRPr>
          </a:p>
        </p:txBody>
      </p:sp>
    </p:spTree>
    <p:extLst>
      <p:ext uri="{BB962C8B-B14F-4D97-AF65-F5344CB8AC3E}">
        <p14:creationId xmlns:p14="http://schemas.microsoft.com/office/powerpoint/2010/main" val="148893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t>A number of existing studies and plans set the stage for a comprehensive plan,</a:t>
            </a:r>
          </a:p>
          <a:p>
            <a:r>
              <a:rPr lang="en-US" sz="2600" dirty="0" smtClean="0"/>
              <a:t>An improving economy,</a:t>
            </a:r>
          </a:p>
          <a:p>
            <a:r>
              <a:rPr lang="en-US" sz="2600" dirty="0" smtClean="0"/>
              <a:t>A more widely held belief that culture is part of the solution for the economic renewal of the greater region,</a:t>
            </a:r>
            <a:r>
              <a:rPr lang="en-US" sz="2600" dirty="0"/>
              <a:t> </a:t>
            </a:r>
            <a:endParaRPr lang="en-US" sz="2600" dirty="0" smtClean="0"/>
          </a:p>
          <a:p>
            <a:r>
              <a:rPr lang="en-US" sz="2600" dirty="0" smtClean="0"/>
              <a:t>GBCA is respected and could be recognized as </a:t>
            </a:r>
            <a:r>
              <a:rPr lang="en-US" sz="2600" dirty="0"/>
              <a:t>the driver</a:t>
            </a:r>
            <a:r>
              <a:rPr lang="en-US" sz="2600" dirty="0" smtClean="0"/>
              <a:t>,</a:t>
            </a:r>
          </a:p>
          <a:p>
            <a:r>
              <a:rPr lang="en-US" sz="2600" dirty="0">
                <a:solidFill>
                  <a:srgbClr val="FF0000"/>
                </a:solidFill>
              </a:rPr>
              <a:t>An Erie County Executive and Mayor of Niagara Falls that understand the importance of cultural institutions and </a:t>
            </a:r>
            <a:r>
              <a:rPr lang="en-US" sz="2600" dirty="0" smtClean="0">
                <a:solidFill>
                  <a:srgbClr val="FF0000"/>
                </a:solidFill>
              </a:rPr>
              <a:t>attractions and,</a:t>
            </a:r>
          </a:p>
          <a:p>
            <a:r>
              <a:rPr lang="en-US" sz="2600" dirty="0" smtClean="0">
                <a:solidFill>
                  <a:schemeClr val="bg1"/>
                </a:solidFill>
              </a:rPr>
              <a:t>Possible funding opportunities  through NSYCA</a:t>
            </a:r>
            <a:endParaRPr lang="en-US" sz="2600" dirty="0">
              <a:solidFill>
                <a:schemeClr val="bg1"/>
              </a:solidFill>
            </a:endParaRPr>
          </a:p>
        </p:txBody>
      </p:sp>
    </p:spTree>
    <p:extLst>
      <p:ext uri="{BB962C8B-B14F-4D97-AF65-F5344CB8AC3E}">
        <p14:creationId xmlns:p14="http://schemas.microsoft.com/office/powerpoint/2010/main" val="12370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t>A number of existing studies and plans set the stage for a comprehensive plan,</a:t>
            </a:r>
          </a:p>
          <a:p>
            <a:r>
              <a:rPr lang="en-US" sz="2600" dirty="0" smtClean="0"/>
              <a:t>An improving economy,</a:t>
            </a:r>
          </a:p>
          <a:p>
            <a:r>
              <a:rPr lang="en-US" sz="2600" dirty="0" smtClean="0"/>
              <a:t>A more widely held belief that culture is part of the solution for the economic renewal of the greater region,</a:t>
            </a:r>
            <a:r>
              <a:rPr lang="en-US" sz="2600" dirty="0"/>
              <a:t> </a:t>
            </a:r>
            <a:endParaRPr lang="en-US" sz="2600" dirty="0" smtClean="0"/>
          </a:p>
          <a:p>
            <a:r>
              <a:rPr lang="en-US" sz="2600" dirty="0" smtClean="0"/>
              <a:t>GBCA is respected and could be recognized as </a:t>
            </a:r>
            <a:r>
              <a:rPr lang="en-US" sz="2600" dirty="0"/>
              <a:t>the driver</a:t>
            </a:r>
            <a:r>
              <a:rPr lang="en-US" sz="2600" dirty="0" smtClean="0"/>
              <a:t>,</a:t>
            </a:r>
          </a:p>
          <a:p>
            <a:r>
              <a:rPr lang="en-US" sz="2600" dirty="0"/>
              <a:t>An Erie County Executive and Mayor of Niagara Falls that understand the importance of cultural institutions and </a:t>
            </a:r>
            <a:r>
              <a:rPr lang="en-US" sz="2600" dirty="0" smtClean="0"/>
              <a:t>attractions and,</a:t>
            </a:r>
          </a:p>
          <a:p>
            <a:r>
              <a:rPr lang="en-US" sz="2600" dirty="0" smtClean="0">
                <a:solidFill>
                  <a:srgbClr val="FF0000"/>
                </a:solidFill>
              </a:rPr>
              <a:t>Possible funding opportunities through NSYCA</a:t>
            </a:r>
            <a:endParaRPr lang="en-US" sz="2600" dirty="0">
              <a:solidFill>
                <a:srgbClr val="FF0000"/>
              </a:solidFill>
            </a:endParaRPr>
          </a:p>
        </p:txBody>
      </p:sp>
    </p:spTree>
    <p:extLst>
      <p:ext uri="{BB962C8B-B14F-4D97-AF65-F5344CB8AC3E}">
        <p14:creationId xmlns:p14="http://schemas.microsoft.com/office/powerpoint/2010/main" val="220726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Opportune Environment for the Creation of a Cultural Plan Now</a:t>
            </a:r>
            <a:endParaRPr lang="en-US" sz="3200" b="1" dirty="0"/>
          </a:p>
        </p:txBody>
      </p:sp>
      <p:sp>
        <p:nvSpPr>
          <p:cNvPr id="3" name="Content Placeholder 2"/>
          <p:cNvSpPr>
            <a:spLocks noGrp="1"/>
          </p:cNvSpPr>
          <p:nvPr>
            <p:ph idx="1"/>
          </p:nvPr>
        </p:nvSpPr>
        <p:spPr>
          <a:xfrm>
            <a:off x="457200" y="1371600"/>
            <a:ext cx="8229600" cy="4525963"/>
          </a:xfrm>
        </p:spPr>
        <p:txBody>
          <a:bodyPr>
            <a:normAutofit/>
          </a:bodyPr>
          <a:lstStyle/>
          <a:p>
            <a:r>
              <a:rPr lang="en-US" sz="2600" dirty="0" smtClean="0"/>
              <a:t>A number of existing studies and plans set the stage for a comprehensive plan,</a:t>
            </a:r>
          </a:p>
          <a:p>
            <a:r>
              <a:rPr lang="en-US" sz="2600" dirty="0" smtClean="0"/>
              <a:t>An improving economy,</a:t>
            </a:r>
          </a:p>
          <a:p>
            <a:r>
              <a:rPr lang="en-US" sz="2600" dirty="0" smtClean="0"/>
              <a:t>A more widely held belief that culture is part of the solution for the economic renewal of the greater region,</a:t>
            </a:r>
            <a:r>
              <a:rPr lang="en-US" sz="2600" dirty="0"/>
              <a:t> </a:t>
            </a:r>
            <a:endParaRPr lang="en-US" sz="2600" dirty="0" smtClean="0"/>
          </a:p>
          <a:p>
            <a:r>
              <a:rPr lang="en-US" sz="2600" dirty="0" smtClean="0"/>
              <a:t>GBCA is respected and could be recognized as </a:t>
            </a:r>
            <a:r>
              <a:rPr lang="en-US" sz="2600" dirty="0"/>
              <a:t>the driver</a:t>
            </a:r>
            <a:r>
              <a:rPr lang="en-US" sz="2600" dirty="0" smtClean="0"/>
              <a:t>,</a:t>
            </a:r>
          </a:p>
          <a:p>
            <a:r>
              <a:rPr lang="en-US" sz="2600" dirty="0"/>
              <a:t>An Erie County Executive and Mayor of Niagara Falls that understand the importance of cultural institutions and </a:t>
            </a:r>
            <a:r>
              <a:rPr lang="en-US" sz="2600" dirty="0" smtClean="0"/>
              <a:t>attractions and,</a:t>
            </a:r>
          </a:p>
          <a:p>
            <a:r>
              <a:rPr lang="en-US" sz="2600" dirty="0" smtClean="0"/>
              <a:t>Possible funding opportunities through NSYCA.</a:t>
            </a:r>
            <a:endParaRPr lang="en-US" sz="2600" dirty="0"/>
          </a:p>
        </p:txBody>
      </p:sp>
    </p:spTree>
    <p:extLst>
      <p:ext uri="{BB962C8B-B14F-4D97-AF65-F5344CB8AC3E}">
        <p14:creationId xmlns:p14="http://schemas.microsoft.com/office/powerpoint/2010/main" val="7710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Understanding Cultural Planning</a:t>
            </a:r>
            <a:endParaRPr lang="en-US" dirty="0"/>
          </a:p>
        </p:txBody>
      </p:sp>
      <p:sp>
        <p:nvSpPr>
          <p:cNvPr id="3" name="Subtitle 2"/>
          <p:cNvSpPr>
            <a:spLocks noGrp="1"/>
          </p:cNvSpPr>
          <p:nvPr>
            <p:ph type="subTitle" idx="1"/>
          </p:nvPr>
        </p:nvSpPr>
        <p:spPr>
          <a:xfrm>
            <a:off x="838200" y="3200400"/>
            <a:ext cx="7467600" cy="1981200"/>
          </a:xfrm>
        </p:spPr>
        <p:txBody>
          <a:bodyPr>
            <a:noAutofit/>
          </a:bodyPr>
          <a:lstStyle/>
          <a:p>
            <a:pPr algn="l"/>
            <a:r>
              <a:rPr lang="en-US" sz="2400" dirty="0">
                <a:solidFill>
                  <a:schemeClr val="tx1"/>
                </a:solidFill>
              </a:rPr>
              <a:t>Cultural planning provides a new or different</a:t>
            </a:r>
          </a:p>
          <a:p>
            <a:pPr algn="l"/>
            <a:r>
              <a:rPr lang="en-US" sz="2400" dirty="0">
                <a:solidFill>
                  <a:schemeClr val="tx1"/>
                </a:solidFill>
              </a:rPr>
              <a:t>lens for looking at the community, its issues</a:t>
            </a:r>
          </a:p>
          <a:p>
            <a:pPr algn="l"/>
            <a:r>
              <a:rPr lang="en-US" sz="2400" dirty="0">
                <a:solidFill>
                  <a:schemeClr val="tx1"/>
                </a:solidFill>
              </a:rPr>
              <a:t>and concerns</a:t>
            </a:r>
            <a:r>
              <a:rPr lang="en-US" sz="2400" dirty="0" smtClean="0">
                <a:solidFill>
                  <a:schemeClr val="tx1"/>
                </a:solidFill>
              </a:rPr>
              <a:t>.</a:t>
            </a:r>
          </a:p>
          <a:p>
            <a:pPr algn="r"/>
            <a:r>
              <a:rPr lang="en-US" sz="1600" dirty="0"/>
              <a:t>CULTURAL PLANNING TOOLKIT: </a:t>
            </a:r>
            <a:endParaRPr lang="en-US" sz="1600" dirty="0" smtClean="0"/>
          </a:p>
          <a:p>
            <a:pPr algn="r"/>
            <a:r>
              <a:rPr lang="en-US" sz="1600" dirty="0" smtClean="0"/>
              <a:t>A </a:t>
            </a:r>
            <a:r>
              <a:rPr lang="en-US" sz="1600" dirty="0"/>
              <a:t>Partnership between 2010 Legacies Now and Creative City Network of Canada</a:t>
            </a:r>
            <a:endParaRPr lang="en-US" sz="1600" dirty="0">
              <a:solidFill>
                <a:schemeClr val="tx1"/>
              </a:solidFill>
            </a:endParaRPr>
          </a:p>
        </p:txBody>
      </p:sp>
    </p:spTree>
    <p:extLst>
      <p:ext uri="{BB962C8B-B14F-4D97-AF65-F5344CB8AC3E}">
        <p14:creationId xmlns:p14="http://schemas.microsoft.com/office/powerpoint/2010/main" val="416550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685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Declares the importance of arts and culture and the public right of access,</a:t>
            </a:r>
          </a:p>
          <a:p>
            <a:r>
              <a:rPr lang="en-US" dirty="0" smtClean="0"/>
              <a:t>Planning process engages the public and diverse sectors of the community,</a:t>
            </a:r>
          </a:p>
          <a:p>
            <a:r>
              <a:rPr lang="en-US" dirty="0" smtClean="0"/>
              <a:t>Create an action plan addressing various sectors that strengthen arts and culture,</a:t>
            </a:r>
          </a:p>
          <a:p>
            <a:r>
              <a:rPr lang="en-US" dirty="0" smtClean="0">
                <a:solidFill>
                  <a:srgbClr val="FF0000"/>
                </a:solidFill>
              </a:rPr>
              <a:t>Integrates government policies and planning,</a:t>
            </a:r>
          </a:p>
          <a:p>
            <a:r>
              <a:rPr lang="en-US" dirty="0" smtClean="0">
                <a:solidFill>
                  <a:schemeClr val="bg1"/>
                </a:solidFill>
              </a:rPr>
              <a:t>Creates a mechanism that sustains action and addresses new issues as they may arise,</a:t>
            </a:r>
          </a:p>
          <a:p>
            <a:r>
              <a:rPr lang="en-US" dirty="0" smtClean="0">
                <a:solidFill>
                  <a:schemeClr val="bg1"/>
                </a:solidFill>
              </a:rPr>
              <a:t>Broadens support and creates partnerships</a:t>
            </a:r>
            <a:endParaRPr lang="en-US" dirty="0">
              <a:solidFill>
                <a:schemeClr val="bg1"/>
              </a:solidFill>
            </a:endParaRPr>
          </a:p>
        </p:txBody>
      </p:sp>
    </p:spTree>
    <p:extLst>
      <p:ext uri="{BB962C8B-B14F-4D97-AF65-F5344CB8AC3E}">
        <p14:creationId xmlns:p14="http://schemas.microsoft.com/office/powerpoint/2010/main" val="130109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Declares the importance of arts and culture and the public right of access,</a:t>
            </a:r>
          </a:p>
          <a:p>
            <a:r>
              <a:rPr lang="en-US" dirty="0" smtClean="0"/>
              <a:t>Planning process engages the public and diverse sectors of the community,</a:t>
            </a:r>
          </a:p>
          <a:p>
            <a:r>
              <a:rPr lang="en-US" dirty="0" smtClean="0"/>
              <a:t>Create an action plan addressing various sectors that strengthen arts and culture,</a:t>
            </a:r>
          </a:p>
          <a:p>
            <a:r>
              <a:rPr lang="en-US" dirty="0" smtClean="0"/>
              <a:t>Integrates government policies and planning,</a:t>
            </a:r>
          </a:p>
          <a:p>
            <a:r>
              <a:rPr lang="en-US" dirty="0" smtClean="0">
                <a:solidFill>
                  <a:srgbClr val="FF0000"/>
                </a:solidFill>
              </a:rPr>
              <a:t>Creates a mechanism that sustains action and addresses new issues as they may arise,</a:t>
            </a:r>
          </a:p>
          <a:p>
            <a:r>
              <a:rPr lang="en-US" dirty="0" smtClean="0">
                <a:solidFill>
                  <a:schemeClr val="bg1"/>
                </a:solidFill>
              </a:rPr>
              <a:t>Broadens support and creates partnerships</a:t>
            </a:r>
            <a:endParaRPr lang="en-US" dirty="0">
              <a:solidFill>
                <a:schemeClr val="bg1"/>
              </a:solidFill>
            </a:endParaRPr>
          </a:p>
        </p:txBody>
      </p:sp>
    </p:spTree>
    <p:extLst>
      <p:ext uri="{BB962C8B-B14F-4D97-AF65-F5344CB8AC3E}">
        <p14:creationId xmlns:p14="http://schemas.microsoft.com/office/powerpoint/2010/main" val="22326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Why is a plan important?</a:t>
            </a:r>
            <a:endParaRPr lang="en-US" sz="3600" b="1"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Declares the importance of arts and culture and the public right of access,</a:t>
            </a:r>
          </a:p>
          <a:p>
            <a:r>
              <a:rPr lang="en-US" dirty="0" smtClean="0"/>
              <a:t>Planning process engages the public and diverse sectors of the community,</a:t>
            </a:r>
          </a:p>
          <a:p>
            <a:r>
              <a:rPr lang="en-US" dirty="0" smtClean="0"/>
              <a:t>Create an action plan addressing various sectors that strengthen the arts and culture,</a:t>
            </a:r>
          </a:p>
          <a:p>
            <a:r>
              <a:rPr lang="en-US" dirty="0" smtClean="0"/>
              <a:t>Integrates government policies and planning</a:t>
            </a:r>
          </a:p>
          <a:p>
            <a:r>
              <a:rPr lang="en-US" dirty="0" smtClean="0"/>
              <a:t>Creates a mechanism that sustains action and addresses new issues as they may arise and,</a:t>
            </a:r>
          </a:p>
          <a:p>
            <a:r>
              <a:rPr lang="en-US" dirty="0" smtClean="0">
                <a:solidFill>
                  <a:srgbClr val="FF0000"/>
                </a:solidFill>
              </a:rPr>
              <a:t>Broadens support and creates partnerships.</a:t>
            </a:r>
            <a:endParaRPr lang="en-US" dirty="0">
              <a:solidFill>
                <a:srgbClr val="FF0000"/>
              </a:solidFill>
            </a:endParaRPr>
          </a:p>
        </p:txBody>
      </p:sp>
    </p:spTree>
    <p:extLst>
      <p:ext uri="{BB962C8B-B14F-4D97-AF65-F5344CB8AC3E}">
        <p14:creationId xmlns:p14="http://schemas.microsoft.com/office/powerpoint/2010/main" val="9593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4079</Words>
  <Application>Microsoft Office PowerPoint</Application>
  <PresentationFormat>On-screen Show (4:3)</PresentationFormat>
  <Paragraphs>813</Paragraphs>
  <Slides>65</Slides>
  <Notes>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Understanding Cultural Planning</vt:lpstr>
      <vt:lpstr>Understanding Cultural Planning</vt:lpstr>
      <vt:lpstr>Why is a plan important?</vt:lpstr>
      <vt:lpstr>Why is a plan important?</vt:lpstr>
      <vt:lpstr>Why is a plan important?</vt:lpstr>
      <vt:lpstr>Why is a plan important?</vt:lpstr>
      <vt:lpstr>Why is a plan important?</vt:lpstr>
      <vt:lpstr>Why is a plan important?</vt:lpstr>
      <vt:lpstr>Why is a plan important?</vt:lpstr>
      <vt:lpstr>What’s in a Cultural Plan?</vt:lpstr>
      <vt:lpstr>What’s in a Cultural Plan?</vt:lpstr>
      <vt:lpstr>What’s in a Cultural Plan?</vt:lpstr>
      <vt:lpstr>What in a Cultural Plan?</vt:lpstr>
      <vt:lpstr>What in a Cultural Plan?</vt:lpstr>
      <vt:lpstr>What in a Cultural Plan?</vt:lpstr>
      <vt:lpstr>What in a Cultural Plan?</vt:lpstr>
      <vt:lpstr>What in a Cultural Plan?</vt:lpstr>
      <vt:lpstr>What in a Cultural Plan?</vt:lpstr>
      <vt:lpstr>What in a Cultural Plan?</vt:lpstr>
      <vt:lpstr>What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What’s in a Cultural Plan?</vt:lpstr>
      <vt:lpstr>What in a Cultural Plan?</vt:lpstr>
      <vt:lpstr>What’s in a Cultural Plan?</vt:lpstr>
      <vt:lpstr>What’s in a Cultural Plan?</vt:lpstr>
      <vt:lpstr>What’s in a Cultural Plan?</vt:lpstr>
      <vt:lpstr>What’s in a Cultural Plan?</vt:lpstr>
      <vt:lpstr>What’s in a Cultural Plan?</vt:lpstr>
      <vt:lpstr>Challenges Facing GBAC in the Development of a Cultural Planning</vt:lpstr>
      <vt:lpstr>Challenges Facing GBCA in the Development of a Cultural Plan</vt:lpstr>
      <vt:lpstr>Challenges Facing GBCA in the Development of a Cultural Plan</vt:lpstr>
      <vt:lpstr>Challenges Facing GBCA in the Development of a Cultural Plan</vt:lpstr>
      <vt:lpstr>Challenges Facing GBCA in the Development of a Cultural Plan</vt:lpstr>
      <vt:lpstr>Challenges Facing GBCA in the Development of a Cultural Plan</vt:lpstr>
      <vt:lpstr>Challenges Facing GBCA in the Development of a Cultural Plan</vt:lpstr>
      <vt:lpstr>Challenges Facing GBCA in the Development of a Cultural Plan</vt:lpstr>
      <vt:lpstr>Opportune Environment for the Creation of a Cultural Plan Now</vt:lpstr>
      <vt:lpstr>Opportune Environment for the Creation of a Cultural Plan Now</vt:lpstr>
      <vt:lpstr>Opportune Environment for the Creation of a Cultural Plan Now</vt:lpstr>
      <vt:lpstr>Opportune Environment for the Creation of a Cultural Plan Now</vt:lpstr>
      <vt:lpstr>Opportune Environment for the Creation of a Cultural Plan Now</vt:lpstr>
      <vt:lpstr>Opportune Environment for the Creation of a Cultural Plan Now</vt:lpstr>
      <vt:lpstr>Opportune Environment for the Creation of a Cultural Plan Now</vt:lpstr>
      <vt:lpstr>Opportune Environment for the Creation of a Cultural Plan Now</vt:lpstr>
      <vt:lpstr>Understanding Cultural Planning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Cultural Policies and the Communities Served</dc:title>
  <dc:creator>Ted</dc:creator>
  <cp:lastModifiedBy>TED</cp:lastModifiedBy>
  <cp:revision>22</cp:revision>
  <cp:lastPrinted>2012-05-17T11:29:26Z</cp:lastPrinted>
  <dcterms:created xsi:type="dcterms:W3CDTF">2012-05-06T17:55:15Z</dcterms:created>
  <dcterms:modified xsi:type="dcterms:W3CDTF">2014-06-03T12:16:02Z</dcterms:modified>
</cp:coreProperties>
</file>